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96" r:id="rId2"/>
    <p:sldId id="384" r:id="rId3"/>
    <p:sldId id="386" r:id="rId4"/>
    <p:sldId id="387" r:id="rId5"/>
    <p:sldId id="388" r:id="rId6"/>
    <p:sldId id="389" r:id="rId7"/>
    <p:sldId id="390" r:id="rId8"/>
    <p:sldId id="391" r:id="rId9"/>
    <p:sldId id="392" r:id="rId10"/>
    <p:sldId id="393" r:id="rId11"/>
    <p:sldId id="406" r:id="rId12"/>
    <p:sldId id="394" r:id="rId13"/>
    <p:sldId id="395" r:id="rId14"/>
    <p:sldId id="396" r:id="rId15"/>
    <p:sldId id="397" r:id="rId16"/>
    <p:sldId id="398" r:id="rId17"/>
    <p:sldId id="399" r:id="rId18"/>
    <p:sldId id="400" r:id="rId19"/>
    <p:sldId id="407" r:id="rId20"/>
    <p:sldId id="404" r:id="rId21"/>
    <p:sldId id="405" r:id="rId22"/>
    <p:sldId id="408" r:id="rId23"/>
    <p:sldId id="409" r:id="rId2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" userDrawn="1">
          <p15:clr>
            <a:srgbClr val="A4A3A4"/>
          </p15:clr>
        </p15:guide>
        <p15:guide id="7" orient="horz" pos="2913" userDrawn="1">
          <p15:clr>
            <a:srgbClr val="A4A3A4"/>
          </p15:clr>
        </p15:guide>
        <p15:guide id="10" orient="horz" pos="2777" userDrawn="1">
          <p15:clr>
            <a:srgbClr val="A4A3A4"/>
          </p15:clr>
        </p15:guide>
        <p15:guide id="11" orient="horz" pos="985" userDrawn="1">
          <p15:clr>
            <a:srgbClr val="A4A3A4"/>
          </p15:clr>
        </p15:guide>
        <p15:guide id="16" orient="horz" pos="2119" userDrawn="1">
          <p15:clr>
            <a:srgbClr val="A4A3A4"/>
          </p15:clr>
        </p15:guide>
        <p15:guide id="17" orient="horz" pos="3026" userDrawn="1">
          <p15:clr>
            <a:srgbClr val="A4A3A4"/>
          </p15:clr>
        </p15:guide>
        <p15:guide id="18" pos="158" userDrawn="1">
          <p15:clr>
            <a:srgbClr val="A4A3A4"/>
          </p15:clr>
        </p15:guide>
        <p15:guide id="19" orient="horz" pos="1280" userDrawn="1">
          <p15:clr>
            <a:srgbClr val="A4A3A4"/>
          </p15:clr>
        </p15:guide>
        <p15:guide id="20" orient="horz" pos="2323" userDrawn="1">
          <p15:clr>
            <a:srgbClr val="A4A3A4"/>
          </p15:clr>
        </p15:guide>
        <p15:guide id="22" pos="4921" userDrawn="1">
          <p15:clr>
            <a:srgbClr val="A4A3A4"/>
          </p15:clr>
        </p15:guide>
        <p15:guide id="23" pos="55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5001"/>
    <a:srgbClr val="1B2A7F"/>
    <a:srgbClr val="141F5E"/>
    <a:srgbClr val="161F5F"/>
    <a:srgbClr val="393B8F"/>
    <a:srgbClr val="244F9C"/>
    <a:srgbClr val="F2F6FC"/>
    <a:srgbClr val="001252"/>
    <a:srgbClr val="2E478E"/>
    <a:srgbClr val="648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3392"/>
  </p:normalViewPr>
  <p:slideViewPr>
    <p:cSldViewPr snapToGrid="0">
      <p:cViewPr varScale="1">
        <p:scale>
          <a:sx n="102" d="100"/>
          <a:sy n="102" d="100"/>
        </p:scale>
        <p:origin x="1426" y="67"/>
      </p:cViewPr>
      <p:guideLst>
        <p:guide orient="horz" pos="232"/>
        <p:guide orient="horz" pos="2913"/>
        <p:guide orient="horz" pos="2777"/>
        <p:guide orient="horz" pos="985"/>
        <p:guide orient="horz" pos="2119"/>
        <p:guide orient="horz" pos="3026"/>
        <p:guide pos="158"/>
        <p:guide orient="horz" pos="1280"/>
        <p:guide orient="horz" pos="2323"/>
        <p:guide pos="4921"/>
        <p:guide pos="55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howGuides="1">
      <p:cViewPr varScale="1">
        <p:scale>
          <a:sx n="93" d="100"/>
          <a:sy n="93" d="100"/>
        </p:scale>
        <p:origin x="2208" y="21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71160-ACCA-E543-AF79-DCF9F53EAACD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BA961-FD0C-1541-9126-92728C53A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30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BA961-FD0C-1541-9126-92728C53A3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28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BA961-FD0C-1541-9126-92728C53A3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78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BA961-FD0C-1541-9126-92728C53A3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50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BA961-FD0C-1541-9126-92728C53A3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19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BA961-FD0C-1541-9126-92728C53A3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37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BA961-FD0C-1541-9126-92728C53A3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51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BA961-FD0C-1541-9126-92728C53A3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21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BA961-FD0C-1541-9126-92728C53A3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12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2E5D7-0700-AD22-8278-92AF7316A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CA7F33-3243-EF8B-A108-73411D111B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DF7232-D4A5-67C3-AEC9-BF6579AFF6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421A2-A847-FC6E-E3D4-7D1C8EFCE8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BA961-FD0C-1541-9126-92728C53A3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17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BA961-FD0C-1541-9126-92728C53A3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35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BA961-FD0C-1541-9126-92728C53A3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55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BA961-FD0C-1541-9126-92728C53A3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58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F18A-966A-452A-BD80-B89F857FA5FA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F36B-0CCC-4889-9BDE-9CC701CD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4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F18A-966A-452A-BD80-B89F857FA5FA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F36B-0CCC-4889-9BDE-9CC701CD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6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F18A-966A-452A-BD80-B89F857FA5FA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F36B-0CCC-4889-9BDE-9CC701CD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97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F18A-966A-452A-BD80-B89F857FA5FA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F36B-0CCC-4889-9BDE-9CC701CD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38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F18A-966A-452A-BD80-B89F857FA5FA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F36B-0CCC-4889-9BDE-9CC701CD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68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F18A-966A-452A-BD80-B89F857FA5FA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F36B-0CCC-4889-9BDE-9CC701CD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9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F18A-966A-452A-BD80-B89F857FA5FA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F36B-0CCC-4889-9BDE-9CC701CD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60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F18A-966A-452A-BD80-B89F857FA5FA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F36B-0CCC-4889-9BDE-9CC701CD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6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F18A-966A-452A-BD80-B89F857FA5FA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F36B-0CCC-4889-9BDE-9CC701CD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52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F18A-966A-452A-BD80-B89F857FA5FA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F36B-0CCC-4889-9BDE-9CC701CD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3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F18A-966A-452A-BD80-B89F857FA5FA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F36B-0CCC-4889-9BDE-9CC701CD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74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rgbClr val="F2F6F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DF18A-966A-452A-BD80-B89F857FA5FA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9F36B-0CCC-4889-9BDE-9CC701CD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2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id="{B0903551-89EB-70DC-34E3-1E4DB498FC5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8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93000"/>
                    </a14:imgEffect>
                  </a14:imgLayer>
                </a14:imgProps>
              </a:ext>
            </a:extLst>
          </a:blip>
          <a:srcRect l="44258" t="41188" r="35099" b="42077"/>
          <a:stretch/>
        </p:blipFill>
        <p:spPr>
          <a:xfrm rot="10800000">
            <a:off x="-1" y="0"/>
            <a:ext cx="5796473" cy="5143500"/>
          </a:xfrm>
          <a:prstGeom prst="rect">
            <a:avLst/>
          </a:prstGeom>
          <a:ln>
            <a:noFill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8E4104E-2A0E-8FD6-B8B4-CA5A2B500DCA}"/>
              </a:ext>
            </a:extLst>
          </p:cNvPr>
          <p:cNvSpPr txBox="1"/>
          <p:nvPr/>
        </p:nvSpPr>
        <p:spPr>
          <a:xfrm>
            <a:off x="-2133600" y="-1507958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H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3D0012-AEF7-7E22-9E33-2AF40CC65DB4}"/>
              </a:ext>
            </a:extLst>
          </p:cNvPr>
          <p:cNvSpPr txBox="1"/>
          <p:nvPr/>
        </p:nvSpPr>
        <p:spPr>
          <a:xfrm>
            <a:off x="270316" y="181015"/>
            <a:ext cx="28664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PF Highway Gothic" panose="02000506040000020004" pitchFamily="2" charset="0"/>
                <a:cs typeface="Arial" panose="020B0604020202020204" pitchFamily="34" charset="0"/>
              </a:rPr>
              <a:t>Allergy</a:t>
            </a:r>
          </a:p>
        </p:txBody>
      </p:sp>
      <p:sp>
        <p:nvSpPr>
          <p:cNvPr id="59" name="Parallelogram 58">
            <a:extLst>
              <a:ext uri="{FF2B5EF4-FFF2-40B4-BE49-F238E27FC236}">
                <a16:creationId xmlns:a16="http://schemas.microsoft.com/office/drawing/2014/main" id="{9FDC680A-8DC9-7AC3-0A46-53F62E6788E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57389" y="0"/>
            <a:ext cx="7186612" cy="5143501"/>
          </a:xfrm>
          <a:prstGeom prst="parallelogram">
            <a:avLst>
              <a:gd name="adj" fmla="val 417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pic>
        <p:nvPicPr>
          <p:cNvPr id="2" name="Graphic 1" descr="Document outline">
            <a:extLst>
              <a:ext uri="{FF2B5EF4-FFF2-40B4-BE49-F238E27FC236}">
                <a16:creationId xmlns:a16="http://schemas.microsoft.com/office/drawing/2014/main" id="{804264DE-7A4B-EF12-A81B-11F9EFEF2B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72516" y="1769091"/>
            <a:ext cx="1445597" cy="14455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B96A36-F6B0-6911-8EED-6829D9D49847}"/>
              </a:ext>
            </a:extLst>
          </p:cNvPr>
          <p:cNvSpPr txBox="1"/>
          <p:nvPr/>
        </p:nvSpPr>
        <p:spPr>
          <a:xfrm>
            <a:off x="4918113" y="1891724"/>
            <a:ext cx="4123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23E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3600" b="1">
                <a:solidFill>
                  <a:srgbClr val="223E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review a </a:t>
            </a:r>
            <a:r>
              <a:rPr lang="en-US" sz="3600" b="1" dirty="0">
                <a:solidFill>
                  <a:srgbClr val="223E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manuscript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03C0F0-0520-7E9E-B612-7DB4BB7D05CA}"/>
              </a:ext>
            </a:extLst>
          </p:cNvPr>
          <p:cNvSpPr txBox="1"/>
          <p:nvPr/>
        </p:nvSpPr>
        <p:spPr>
          <a:xfrm>
            <a:off x="6708088" y="3628618"/>
            <a:ext cx="1959511" cy="883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223E86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Cezmi</a:t>
            </a:r>
            <a:r>
              <a:rPr lang="en-US" sz="2400" b="1" dirty="0">
                <a:solidFill>
                  <a:srgbClr val="223E86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223E86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Akdis</a:t>
            </a:r>
            <a:endParaRPr lang="en-US" sz="2400" b="1" dirty="0">
              <a:solidFill>
                <a:srgbClr val="223E86"/>
              </a:solidFill>
              <a:latin typeface="Avenir Heavy" panose="02000503020000020003" pitchFamily="2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i="1" dirty="0">
                <a:solidFill>
                  <a:srgbClr val="223E86"/>
                </a:solidFill>
                <a:latin typeface="Avenir Light Oblique" panose="020B0402020203090204" pitchFamily="34" charset="77"/>
                <a:cs typeface="Arial" panose="020B0604020202020204" pitchFamily="34" charset="0"/>
              </a:rPr>
              <a:t>Editor-in-Chief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10406D-2290-4789-6BF7-072E3912CD00}"/>
              </a:ext>
            </a:extLst>
          </p:cNvPr>
          <p:cNvSpPr txBox="1">
            <a:spLocks/>
          </p:cNvSpPr>
          <p:nvPr/>
        </p:nvSpPr>
        <p:spPr>
          <a:xfrm>
            <a:off x="2711738" y="4247806"/>
            <a:ext cx="4100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u="sng" dirty="0" err="1">
                <a:solidFill>
                  <a:srgbClr val="1B2A7F"/>
                </a:solidFill>
                <a:latin typeface="Avenir Light Oblique" panose="020B0402020203090204" pitchFamily="34" charset="77"/>
                <a:cs typeface="Arial" panose="020B0604020202020204" pitchFamily="34" charset="0"/>
              </a:rPr>
              <a:t>journalallergy.com</a:t>
            </a:r>
            <a:endParaRPr lang="en-US" sz="2000" i="1" u="sng" dirty="0">
              <a:solidFill>
                <a:srgbClr val="1B2A7F"/>
              </a:solidFill>
              <a:latin typeface="Avenir Light Oblique" panose="020B0402020203090204" pitchFamily="34" charset="77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ACEBA48-A3C5-EDEB-492A-44907AD70D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2385" y="4108043"/>
            <a:ext cx="1179417" cy="107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140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">
        <p159:morph option="byObject"/>
      </p:transition>
    </mc:Choice>
    <mc:Fallback xmlns="">
      <p:transition spd="slow" advClick="0" advTm="1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1CCF98C-C07D-746C-1241-3565D2B4855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6892819" cy="647642"/>
            <a:chOff x="0" y="0"/>
            <a:chExt cx="6892819" cy="64764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8230AFD-056C-0158-1C4E-14926AC87BB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892819" cy="565613"/>
            </a:xfrm>
            <a:prstGeom prst="rect">
              <a:avLst/>
            </a:prstGeom>
            <a:gradFill>
              <a:gsLst>
                <a:gs pos="0">
                  <a:srgbClr val="6480B6">
                    <a:alpha val="0"/>
                  </a:srgbClr>
                </a:gs>
                <a:gs pos="60000">
                  <a:schemeClr val="accent2"/>
                </a:gs>
                <a:gs pos="100000">
                  <a:srgbClr val="C8500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7B6D6F9-635C-6C6D-B7E0-E6B5244933D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01923"/>
              <a:ext cx="6892819" cy="45719"/>
            </a:xfrm>
            <a:prstGeom prst="rect">
              <a:avLst/>
            </a:prstGeom>
            <a:gradFill>
              <a:gsLst>
                <a:gs pos="0">
                  <a:srgbClr val="6480B6">
                    <a:alpha val="0"/>
                  </a:srgbClr>
                </a:gs>
                <a:gs pos="51000">
                  <a:schemeClr val="accent2"/>
                </a:gs>
                <a:gs pos="100000">
                  <a:srgbClr val="C8500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D338449-ADB1-624D-4D75-A647326A436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90703" y="4646943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F Highway Gothic" panose="02000506040000020004" pitchFamily="2" charset="0"/>
                <a:cs typeface="Arial" panose="020B0604020202020204" pitchFamily="34" charset="0"/>
              </a:rPr>
              <a:t>Allergy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5621B5E-9CC6-D606-34D2-2C529310196D}"/>
              </a:ext>
            </a:extLst>
          </p:cNvPr>
          <p:cNvSpPr txBox="1"/>
          <p:nvPr/>
        </p:nvSpPr>
        <p:spPr>
          <a:xfrm>
            <a:off x="179388" y="111825"/>
            <a:ext cx="415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venir Heavy" panose="02000503020000020003" pitchFamily="2" charset="0"/>
                <a:cs typeface="Segoe UI" panose="020B0502040204020203" pitchFamily="34" charset="0"/>
              </a:rPr>
              <a:t>QUESTIONS TO ADDRESS: Methods</a:t>
            </a:r>
            <a:endParaRPr lang="en-CH" sz="1800" dirty="0">
              <a:solidFill>
                <a:schemeClr val="bg1"/>
              </a:solidFill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5D43F59-357C-8350-7EF0-BCCDF195A500}"/>
              </a:ext>
            </a:extLst>
          </p:cNvPr>
          <p:cNvSpPr txBox="1">
            <a:spLocks noChangeArrowheads="1"/>
          </p:cNvSpPr>
          <p:nvPr/>
        </p:nvSpPr>
        <p:spPr>
          <a:xfrm>
            <a:off x="566928" y="4108146"/>
            <a:ext cx="7145465" cy="2119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CD8DF6-5704-9D25-0362-D6E5C39FC8E3}"/>
              </a:ext>
            </a:extLst>
          </p:cNvPr>
          <p:cNvSpPr txBox="1">
            <a:spLocks noChangeArrowheads="1"/>
          </p:cNvSpPr>
          <p:nvPr/>
        </p:nvSpPr>
        <p:spPr>
          <a:xfrm>
            <a:off x="607230" y="727896"/>
            <a:ext cx="7461849" cy="305910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350" indent="-13335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800" b="1" dirty="0">
                <a:latin typeface="Avenir Heavy" panose="02000503020000020003" pitchFamily="2" charset="0"/>
                <a:cs typeface="Calibri" panose="020F0502020204030204" pitchFamily="34" charset="0"/>
              </a:rPr>
              <a:t>Statistics</a:t>
            </a:r>
          </a:p>
          <a:p>
            <a:pPr marL="420291" lvl="3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 Are the correct analyses, tests used? </a:t>
            </a:r>
          </a:p>
          <a:p>
            <a:pPr marL="420291" lvl="3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 Are the test results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accurately interpreted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?</a:t>
            </a:r>
          </a:p>
          <a:p>
            <a:pPr marL="420291" lvl="3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 Is the statistical analysis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clearly presented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?</a:t>
            </a:r>
          </a:p>
          <a:p>
            <a:pPr marL="420291" lvl="3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 Is an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expert consulted 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for sophisticated tests?</a:t>
            </a:r>
          </a:p>
          <a:p>
            <a:pPr marL="420291" lvl="3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 Should the reviewer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suggest having a biostatistics expert review 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the manuscript</a:t>
            </a:r>
            <a:r>
              <a:rPr lang="tr-TR" sz="1800" dirty="0">
                <a:latin typeface="Avenir Book" panose="02000503020000020003" pitchFamily="2" charset="0"/>
                <a:cs typeface="Calibri" panose="020F0502020204030204" pitchFamily="34" charset="0"/>
              </a:rPr>
              <a:t>?</a:t>
            </a:r>
            <a:endParaRPr lang="en-CH" sz="18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134541" lvl="3" indent="0">
              <a:lnSpc>
                <a:spcPct val="150000"/>
              </a:lnSpc>
              <a:buNone/>
            </a:pPr>
            <a:r>
              <a:rPr lang="en-CH" sz="1800" i="1" dirty="0">
                <a:solidFill>
                  <a:srgbClr val="2E478E"/>
                </a:solidFill>
                <a:latin typeface="Avenir Light Oblique" panose="020B0402020203090204" pitchFamily="34" charset="77"/>
                <a:cs typeface="Calibri" panose="020F0502020204030204" pitchFamily="34" charset="0"/>
              </a:rPr>
              <a:t> Big data era has started and good statistics will be eternally important</a:t>
            </a:r>
            <a:endParaRPr lang="en-US" sz="1800" i="1" dirty="0">
              <a:solidFill>
                <a:srgbClr val="2E478E"/>
              </a:solidFill>
              <a:latin typeface="Avenir Light Oblique" panose="020B0402020203090204" pitchFamily="34" charset="77"/>
              <a:cs typeface="Calibri" panose="020F0502020204030204" pitchFamily="34" charset="0"/>
            </a:endParaRPr>
          </a:p>
          <a:p>
            <a:pPr lvl="3">
              <a:lnSpc>
                <a:spcPct val="150000"/>
              </a:lnSpc>
            </a:pPr>
            <a:endParaRPr lang="en-US" sz="1800" dirty="0">
              <a:latin typeface="Avenir Book" panose="02000503020000020003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2014B88-26DD-DE69-7795-831549EACB6E}"/>
              </a:ext>
            </a:extLst>
          </p:cNvPr>
          <p:cNvGrpSpPr/>
          <p:nvPr/>
        </p:nvGrpSpPr>
        <p:grpSpPr>
          <a:xfrm>
            <a:off x="7821588" y="368300"/>
            <a:ext cx="933620" cy="933620"/>
            <a:chOff x="7556164" y="227242"/>
            <a:chExt cx="1229061" cy="122906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C06A74-F017-B763-4252-88C38FFA40B5}"/>
                </a:ext>
              </a:extLst>
            </p:cNvPr>
            <p:cNvSpPr/>
            <p:nvPr/>
          </p:nvSpPr>
          <p:spPr>
            <a:xfrm>
              <a:off x="7556164" y="227242"/>
              <a:ext cx="1229061" cy="1229061"/>
            </a:xfrm>
            <a:prstGeom prst="ellips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pic>
          <p:nvPicPr>
            <p:cNvPr id="9" name="Graphic 8" descr="Research with solid fill">
              <a:extLst>
                <a:ext uri="{FF2B5EF4-FFF2-40B4-BE49-F238E27FC236}">
                  <a16:creationId xmlns:a16="http://schemas.microsoft.com/office/drawing/2014/main" id="{D792EE06-F625-9EF6-1C4E-BF1125457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733983" y="367741"/>
              <a:ext cx="914400" cy="91440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2B35C10-1606-9F79-89C4-29D9043A5A5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7257" y="4195222"/>
            <a:ext cx="9178513" cy="948278"/>
            <a:chOff x="-17257" y="4195222"/>
            <a:chExt cx="9178513" cy="948278"/>
          </a:xfrm>
        </p:grpSpPr>
        <p:sp>
          <p:nvSpPr>
            <p:cNvPr id="3" name="Right Triangle 2">
              <a:extLst>
                <a:ext uri="{FF2B5EF4-FFF2-40B4-BE49-F238E27FC236}">
                  <a16:creationId xmlns:a16="http://schemas.microsoft.com/office/drawing/2014/main" id="{A80ACAC1-B358-E21D-C7AD-8FEFE8617D5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195222"/>
              <a:ext cx="9161256" cy="933620"/>
            </a:xfrm>
            <a:prstGeom prst="rtTriangle">
              <a:avLst/>
            </a:prstGeom>
            <a:solidFill>
              <a:srgbClr val="393B8F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6898461C-52FD-F727-142F-589754BB900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-17257" y="4374842"/>
              <a:ext cx="9161256" cy="768658"/>
            </a:xfrm>
            <a:prstGeom prst="rtTriangle">
              <a:avLst/>
            </a:prstGeom>
            <a:solidFill>
              <a:srgbClr val="393B8F">
                <a:alpha val="4092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47040A5C-61D8-386C-3974-3A84E102B04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523386"/>
              <a:ext cx="9161256" cy="619125"/>
            </a:xfrm>
            <a:prstGeom prst="rtTriangl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7269F17-2C36-CC7B-281A-3B7FC52BA20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90703" y="4646943"/>
              <a:ext cx="9973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PF Highway Gothic" panose="02000506040000020004" pitchFamily="2" charset="0"/>
                  <a:cs typeface="Arial" panose="020B0604020202020204" pitchFamily="34" charset="0"/>
                </a:rPr>
                <a:t>Allergy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1896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5A03E-40AD-B48B-0191-5AE6898E9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637C6E7-578D-86F1-C67C-BC7D4D14522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6892819" cy="647642"/>
            <a:chOff x="0" y="0"/>
            <a:chExt cx="6892819" cy="64764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72D5A68-54C1-2C43-703A-AFA27A3E1A7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892819" cy="565613"/>
            </a:xfrm>
            <a:prstGeom prst="rect">
              <a:avLst/>
            </a:prstGeom>
            <a:gradFill>
              <a:gsLst>
                <a:gs pos="0">
                  <a:srgbClr val="6480B6">
                    <a:alpha val="0"/>
                  </a:srgbClr>
                </a:gs>
                <a:gs pos="60000">
                  <a:schemeClr val="accent2"/>
                </a:gs>
                <a:gs pos="100000">
                  <a:srgbClr val="C8500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72626EE-E4F1-C9FB-44E4-6F97793C51B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01923"/>
              <a:ext cx="6892819" cy="45719"/>
            </a:xfrm>
            <a:prstGeom prst="rect">
              <a:avLst/>
            </a:prstGeom>
            <a:gradFill>
              <a:gsLst>
                <a:gs pos="0">
                  <a:srgbClr val="6480B6">
                    <a:alpha val="0"/>
                  </a:srgbClr>
                </a:gs>
                <a:gs pos="51000">
                  <a:schemeClr val="accent2"/>
                </a:gs>
                <a:gs pos="100000">
                  <a:srgbClr val="C8500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29057D3-19AE-677C-19C9-F493137A68F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90703" y="4646943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F Highway Gothic" panose="02000506040000020004" pitchFamily="2" charset="0"/>
                <a:cs typeface="Arial" panose="020B0604020202020204" pitchFamily="34" charset="0"/>
              </a:rPr>
              <a:t>Allergy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DA78326-6C4B-D742-7D17-6FF40DA7982D}"/>
              </a:ext>
            </a:extLst>
          </p:cNvPr>
          <p:cNvSpPr txBox="1"/>
          <p:nvPr/>
        </p:nvSpPr>
        <p:spPr>
          <a:xfrm>
            <a:off x="179388" y="111825"/>
            <a:ext cx="4714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venir Heavy" panose="02000503020000020003" pitchFamily="2" charset="0"/>
                <a:cs typeface="Segoe UI" panose="020B0502040204020203" pitchFamily="34" charset="0"/>
              </a:rPr>
              <a:t>DATA PRESENTATION: Tables and Figures</a:t>
            </a:r>
            <a:endParaRPr lang="en-CH" sz="1800" dirty="0">
              <a:solidFill>
                <a:schemeClr val="bg1"/>
              </a:solidFill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BC21394E-D7A0-B417-2A5F-576DC2BE39CB}"/>
              </a:ext>
            </a:extLst>
          </p:cNvPr>
          <p:cNvSpPr txBox="1">
            <a:spLocks noChangeArrowheads="1"/>
          </p:cNvSpPr>
          <p:nvPr/>
        </p:nvSpPr>
        <p:spPr>
          <a:xfrm>
            <a:off x="566928" y="4108146"/>
            <a:ext cx="7145465" cy="2119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39CF9F-1A44-AD71-7BF0-6F4CFFEDEAE3}"/>
              </a:ext>
            </a:extLst>
          </p:cNvPr>
          <p:cNvSpPr txBox="1">
            <a:spLocks noChangeArrowheads="1"/>
          </p:cNvSpPr>
          <p:nvPr/>
        </p:nvSpPr>
        <p:spPr>
          <a:xfrm>
            <a:off x="566928" y="1256934"/>
            <a:ext cx="8190865" cy="352939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5528" lvl="3" indent="-285750">
              <a:lnSpc>
                <a:spcPct val="160000"/>
              </a:lnSpc>
              <a:buFont typeface="Wingdings" pitchFamily="2" charset="2"/>
              <a:buChar char="§"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Are the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data consistent 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with the body of the paper?</a:t>
            </a:r>
          </a:p>
          <a:p>
            <a:pPr marL="415528" lvl="3" indent="-285750">
              <a:lnSpc>
                <a:spcPct val="160000"/>
              </a:lnSpc>
              <a:buFont typeface="Wingdings" pitchFamily="2" charset="2"/>
              <a:buChar char="§"/>
            </a:pP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Are the </a:t>
            </a:r>
            <a:r>
              <a:rPr lang="en-GB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tables and figures </a:t>
            </a: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clearly </a:t>
            </a:r>
            <a:r>
              <a:rPr lang="en-GB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labelled</a:t>
            </a: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?</a:t>
            </a:r>
            <a:endParaRPr lang="en-US" sz="18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415528" lvl="3" indent="-285750">
              <a:lnSpc>
                <a:spcPct val="160000"/>
              </a:lnSpc>
              <a:buFont typeface="Wingdings" pitchFamily="2" charset="2"/>
              <a:buChar char="§"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Is the decision to use either a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table or graph 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correct?</a:t>
            </a:r>
          </a:p>
          <a:p>
            <a:pPr marL="415528" lvl="3" indent="-285750">
              <a:lnSpc>
                <a:spcPct val="160000"/>
              </a:lnSpc>
              <a:buFont typeface="Wingdings" pitchFamily="2" charset="2"/>
              <a:buChar char="§"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If a graph is used, is the</a:t>
            </a:r>
            <a:r>
              <a:rPr lang="en-US" sz="1800" dirty="0">
                <a:solidFill>
                  <a:srgbClr val="C85001"/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type of the selected graph</a:t>
            </a:r>
            <a:r>
              <a:rPr lang="en-US" sz="1800" b="1" dirty="0">
                <a:solidFill>
                  <a:schemeClr val="accent2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correct?</a:t>
            </a:r>
          </a:p>
          <a:p>
            <a:pPr marL="415528" lvl="3" indent="-285750">
              <a:lnSpc>
                <a:spcPct val="160000"/>
              </a:lnSpc>
              <a:buFont typeface="Wingdings" pitchFamily="2" charset="2"/>
              <a:buChar char="§"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Is the data presentation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accurate and well structured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337DBA-055B-B193-3723-05031476DA8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820875" y="368300"/>
            <a:ext cx="919900" cy="919900"/>
            <a:chOff x="7820875" y="368300"/>
            <a:chExt cx="919900" cy="9199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6C1CFBF-2D16-1FF6-6A33-D47A0085108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820875" y="368300"/>
              <a:ext cx="919900" cy="919900"/>
            </a:xfrm>
            <a:prstGeom prst="ellips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pic>
          <p:nvPicPr>
            <p:cNvPr id="7" name="Graphic 6" descr="Statistics outline">
              <a:extLst>
                <a:ext uri="{FF2B5EF4-FFF2-40B4-BE49-F238E27FC236}">
                  <a16:creationId xmlns:a16="http://schemas.microsoft.com/office/drawing/2014/main" id="{1988886E-4D38-E816-86E1-542DFE711F7F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949305" y="481156"/>
              <a:ext cx="670749" cy="670749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5B2C41B-EC88-7DE3-1CE2-59EF3AC2E48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7257" y="4195222"/>
            <a:ext cx="9178513" cy="948278"/>
            <a:chOff x="-17257" y="4195222"/>
            <a:chExt cx="9178513" cy="948278"/>
          </a:xfrm>
        </p:grpSpPr>
        <p:sp>
          <p:nvSpPr>
            <p:cNvPr id="3" name="Right Triangle 2">
              <a:extLst>
                <a:ext uri="{FF2B5EF4-FFF2-40B4-BE49-F238E27FC236}">
                  <a16:creationId xmlns:a16="http://schemas.microsoft.com/office/drawing/2014/main" id="{21D1FB1C-AED2-B9E2-C5AD-276ED805F94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195222"/>
              <a:ext cx="9161256" cy="933620"/>
            </a:xfrm>
            <a:prstGeom prst="rtTriangle">
              <a:avLst/>
            </a:prstGeom>
            <a:solidFill>
              <a:srgbClr val="393B8F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2DB48C5E-061B-1F63-23E8-7E36493366F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-17257" y="4374842"/>
              <a:ext cx="9161256" cy="768658"/>
            </a:xfrm>
            <a:prstGeom prst="rtTriangle">
              <a:avLst/>
            </a:prstGeom>
            <a:solidFill>
              <a:srgbClr val="393B8F">
                <a:alpha val="4092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C480E1C8-C1AF-AFC3-48DD-9692DB6348A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523386"/>
              <a:ext cx="9161256" cy="619125"/>
            </a:xfrm>
            <a:prstGeom prst="rtTriangl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5FA3DDC-E536-65B9-BCC8-F86A175FCC3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90703" y="4646943"/>
              <a:ext cx="9973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PF Highway Gothic" panose="02000506040000020004" pitchFamily="2" charset="0"/>
                  <a:cs typeface="Arial" panose="020B0604020202020204" pitchFamily="34" charset="0"/>
                </a:rPr>
                <a:t>Allergy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5443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5C7610C-C10A-2F26-B1CF-F640B8B389C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6892819" cy="647642"/>
            <a:chOff x="0" y="0"/>
            <a:chExt cx="6892819" cy="64764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5D6D57-FCE4-163B-FA85-D2E0E1C2DA9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892819" cy="565613"/>
            </a:xfrm>
            <a:prstGeom prst="rect">
              <a:avLst/>
            </a:prstGeom>
            <a:gradFill>
              <a:gsLst>
                <a:gs pos="0">
                  <a:srgbClr val="6480B6">
                    <a:alpha val="0"/>
                  </a:srgbClr>
                </a:gs>
                <a:gs pos="60000">
                  <a:schemeClr val="accent2"/>
                </a:gs>
                <a:gs pos="100000">
                  <a:srgbClr val="C8500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CCA3315-4B3B-AF4E-2E12-CC2B823F41F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01923"/>
              <a:ext cx="6892819" cy="45719"/>
            </a:xfrm>
            <a:prstGeom prst="rect">
              <a:avLst/>
            </a:prstGeom>
            <a:gradFill>
              <a:gsLst>
                <a:gs pos="0">
                  <a:srgbClr val="6480B6">
                    <a:alpha val="0"/>
                  </a:srgbClr>
                </a:gs>
                <a:gs pos="51000">
                  <a:schemeClr val="accent2"/>
                </a:gs>
                <a:gs pos="100000">
                  <a:srgbClr val="C8500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D338449-ADB1-624D-4D75-A647326A436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90703" y="4646943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F Highway Gothic" panose="02000506040000020004" pitchFamily="2" charset="0"/>
                <a:cs typeface="Arial" panose="020B0604020202020204" pitchFamily="34" charset="0"/>
              </a:rPr>
              <a:t>Allergy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5621B5E-9CC6-D606-34D2-2C529310196D}"/>
              </a:ext>
            </a:extLst>
          </p:cNvPr>
          <p:cNvSpPr txBox="1"/>
          <p:nvPr/>
        </p:nvSpPr>
        <p:spPr>
          <a:xfrm>
            <a:off x="179388" y="111825"/>
            <a:ext cx="4714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venir Heavy" panose="02000503020000020003" pitchFamily="2" charset="0"/>
                <a:cs typeface="Segoe UI" panose="020B0502040204020203" pitchFamily="34" charset="0"/>
              </a:rPr>
              <a:t>DATA PRESENTATION: Tables and Figures</a:t>
            </a:r>
            <a:endParaRPr lang="en-CH" sz="1800" dirty="0">
              <a:solidFill>
                <a:schemeClr val="bg1"/>
              </a:solidFill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5D43F59-357C-8350-7EF0-BCCDF195A500}"/>
              </a:ext>
            </a:extLst>
          </p:cNvPr>
          <p:cNvSpPr txBox="1">
            <a:spLocks noChangeArrowheads="1"/>
          </p:cNvSpPr>
          <p:nvPr/>
        </p:nvSpPr>
        <p:spPr>
          <a:xfrm>
            <a:off x="566928" y="4108146"/>
            <a:ext cx="7145465" cy="2119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CD8DF6-5704-9D25-0362-D6E5C39FC8E3}"/>
              </a:ext>
            </a:extLst>
          </p:cNvPr>
          <p:cNvSpPr txBox="1">
            <a:spLocks noChangeArrowheads="1"/>
          </p:cNvSpPr>
          <p:nvPr/>
        </p:nvSpPr>
        <p:spPr>
          <a:xfrm>
            <a:off x="429189" y="1401056"/>
            <a:ext cx="8190865" cy="352939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5528" lvl="3" indent="-285750">
              <a:lnSpc>
                <a:spcPct val="160000"/>
              </a:lnSpc>
              <a:buFont typeface="Wingdings" pitchFamily="2" charset="2"/>
              <a:buChar char="§"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Do the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numbers add up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, if total number is known or percentage is used?</a:t>
            </a:r>
            <a:endParaRPr lang="en-GB" sz="18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415528" lvl="3" indent="-285750">
              <a:lnSpc>
                <a:spcPct val="160000"/>
              </a:lnSpc>
              <a:buFont typeface="Wingdings" pitchFamily="2" charset="2"/>
              <a:buChar char="§"/>
            </a:pP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Is there any </a:t>
            </a:r>
            <a:r>
              <a:rPr lang="en-GB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missing or duplicate information</a:t>
            </a: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?</a:t>
            </a:r>
          </a:p>
          <a:p>
            <a:pPr marL="420291" lvl="3" indent="-28575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CH" sz="1800" dirty="0">
                <a:latin typeface="Avenir Book" panose="02000503020000020003" pitchFamily="2" charset="0"/>
                <a:cs typeface="Calibri" panose="020F0502020204030204" pitchFamily="34" charset="0"/>
              </a:rPr>
              <a:t>Are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 the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number</a:t>
            </a:r>
            <a:r>
              <a:rPr lang="en-CH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s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 of tables and figures within the limits 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of the journal?</a:t>
            </a:r>
          </a:p>
          <a:p>
            <a:pPr marL="420291" lvl="3" indent="-28575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Are the number of study samples and ‘n’ matching and differences reasonably explained?</a:t>
            </a:r>
          </a:p>
          <a:p>
            <a:pPr marL="420291" lvl="3" indent="-28575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Are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conclusions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 from the shown data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consistent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A47B40B-C556-0DF5-A3A9-AE8574C7078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820875" y="368300"/>
            <a:ext cx="919900" cy="919900"/>
            <a:chOff x="7820875" y="368300"/>
            <a:chExt cx="919900" cy="9199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C06A74-F017-B763-4252-88C38FFA40B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820875" y="368300"/>
              <a:ext cx="919900" cy="919900"/>
            </a:xfrm>
            <a:prstGeom prst="ellips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pic>
          <p:nvPicPr>
            <p:cNvPr id="7" name="Graphic 6" descr="Statistics outline">
              <a:extLst>
                <a:ext uri="{FF2B5EF4-FFF2-40B4-BE49-F238E27FC236}">
                  <a16:creationId xmlns:a16="http://schemas.microsoft.com/office/drawing/2014/main" id="{FBFDE9B4-B643-1BD2-90CD-0D6C350D681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949305" y="481156"/>
              <a:ext cx="670749" cy="670749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D8987A7-179B-F563-9636-2BBEDB163A7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7257" y="4195222"/>
            <a:ext cx="9178513" cy="948278"/>
            <a:chOff x="-17257" y="4195222"/>
            <a:chExt cx="9178513" cy="948278"/>
          </a:xfrm>
        </p:grpSpPr>
        <p:sp>
          <p:nvSpPr>
            <p:cNvPr id="3" name="Right Triangle 2">
              <a:extLst>
                <a:ext uri="{FF2B5EF4-FFF2-40B4-BE49-F238E27FC236}">
                  <a16:creationId xmlns:a16="http://schemas.microsoft.com/office/drawing/2014/main" id="{575FD02F-A21D-9C0D-2B35-36967705E87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195222"/>
              <a:ext cx="9161256" cy="933620"/>
            </a:xfrm>
            <a:prstGeom prst="rtTriangle">
              <a:avLst/>
            </a:prstGeom>
            <a:solidFill>
              <a:srgbClr val="393B8F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8B45E28D-B940-7B43-61AF-F4028792F4A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-17257" y="4374842"/>
              <a:ext cx="9161256" cy="768658"/>
            </a:xfrm>
            <a:prstGeom prst="rtTriangle">
              <a:avLst/>
            </a:prstGeom>
            <a:solidFill>
              <a:srgbClr val="393B8F">
                <a:alpha val="4092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41F5AF0A-FC5D-5153-9E36-1E78312B537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523386"/>
              <a:ext cx="9161256" cy="619125"/>
            </a:xfrm>
            <a:prstGeom prst="rtTriangl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5A9F82D-CB64-EB7D-C34F-CD98214EEC5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90703" y="4646943"/>
              <a:ext cx="9973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PF Highway Gothic" panose="02000506040000020004" pitchFamily="2" charset="0"/>
                  <a:cs typeface="Arial" panose="020B0604020202020204" pitchFamily="34" charset="0"/>
                </a:rPr>
                <a:t>Allergy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7291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06D3B7F-00FD-E8E7-0E4F-66823671E5B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6892819" cy="647642"/>
            <a:chOff x="0" y="0"/>
            <a:chExt cx="6892819" cy="64764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6E50CE3-1485-95C2-8067-78107269224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892819" cy="565613"/>
            </a:xfrm>
            <a:prstGeom prst="rect">
              <a:avLst/>
            </a:prstGeom>
            <a:gradFill>
              <a:gsLst>
                <a:gs pos="0">
                  <a:srgbClr val="6480B6">
                    <a:alpha val="0"/>
                  </a:srgbClr>
                </a:gs>
                <a:gs pos="60000">
                  <a:schemeClr val="accent2"/>
                </a:gs>
                <a:gs pos="100000">
                  <a:srgbClr val="C8500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5F5763D-19FC-755E-7EDC-15CA400761A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01923"/>
              <a:ext cx="6892819" cy="45719"/>
            </a:xfrm>
            <a:prstGeom prst="rect">
              <a:avLst/>
            </a:prstGeom>
            <a:gradFill>
              <a:gsLst>
                <a:gs pos="0">
                  <a:srgbClr val="6480B6">
                    <a:alpha val="0"/>
                  </a:srgbClr>
                </a:gs>
                <a:gs pos="51000">
                  <a:schemeClr val="accent2"/>
                </a:gs>
                <a:gs pos="100000">
                  <a:srgbClr val="C8500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D338449-ADB1-624D-4D75-A647326A436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90703" y="4646943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F Highway Gothic" panose="02000506040000020004" pitchFamily="2" charset="0"/>
                <a:cs typeface="Arial" panose="020B0604020202020204" pitchFamily="34" charset="0"/>
              </a:rPr>
              <a:t>Allergy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5621B5E-9CC6-D606-34D2-2C529310196D}"/>
              </a:ext>
            </a:extLst>
          </p:cNvPr>
          <p:cNvSpPr txBox="1"/>
          <p:nvPr/>
        </p:nvSpPr>
        <p:spPr>
          <a:xfrm>
            <a:off x="143762" y="111824"/>
            <a:ext cx="4714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venir Heavy" panose="02000503020000020003" pitchFamily="2" charset="0"/>
                <a:cs typeface="Segoe UI" panose="020B0502040204020203" pitchFamily="34" charset="0"/>
              </a:rPr>
              <a:t>DATA PRESENTATION: Tables and Figures</a:t>
            </a:r>
            <a:endParaRPr lang="en-CH" sz="1800" dirty="0">
              <a:solidFill>
                <a:schemeClr val="bg1"/>
              </a:solidFill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5D43F59-357C-8350-7EF0-BCCDF195A500}"/>
              </a:ext>
            </a:extLst>
          </p:cNvPr>
          <p:cNvSpPr txBox="1">
            <a:spLocks noChangeArrowheads="1"/>
          </p:cNvSpPr>
          <p:nvPr/>
        </p:nvSpPr>
        <p:spPr>
          <a:xfrm>
            <a:off x="566928" y="4108146"/>
            <a:ext cx="7145465" cy="2119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CD8DF6-5704-9D25-0362-D6E5C39FC8E3}"/>
              </a:ext>
            </a:extLst>
          </p:cNvPr>
          <p:cNvSpPr txBox="1">
            <a:spLocks noChangeArrowheads="1"/>
          </p:cNvSpPr>
          <p:nvPr/>
        </p:nvSpPr>
        <p:spPr>
          <a:xfrm>
            <a:off x="385975" y="1602930"/>
            <a:ext cx="8945207" cy="305910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0291" lvl="3" indent="-28575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Is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original data shown 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(flow cytometry, western blots, immune histology)</a:t>
            </a:r>
            <a:b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</a:b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instead of bar graphs</a:t>
            </a:r>
            <a:r>
              <a:rPr lang="tr-TR" sz="1800" dirty="0">
                <a:latin typeface="Avenir Book" panose="02000503020000020003" pitchFamily="2" charset="0"/>
                <a:cs typeface="Calibri" panose="020F0502020204030204" pitchFamily="34" charset="0"/>
              </a:rPr>
              <a:t>?</a:t>
            </a:r>
            <a:endParaRPr lang="en-US" sz="18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420291" lvl="3" indent="-28575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Are the </a:t>
            </a:r>
            <a:r>
              <a:rPr lang="en-GB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controls</a:t>
            </a: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 clearly presented?</a:t>
            </a:r>
            <a:endParaRPr lang="en-US" sz="18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420291" lvl="3" indent="-28575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Are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all the shown data necessary 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to be kept in the original text? </a:t>
            </a:r>
            <a:b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</a:b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Is the </a:t>
            </a:r>
            <a:r>
              <a:rPr lang="en-GB" sz="1800" b="1" i="1" dirty="0">
                <a:solidFill>
                  <a:srgbClr val="C85001"/>
                </a:solidFill>
                <a:latin typeface="Avenir Heavy Oblique" panose="02000503020000020003" pitchFamily="2" charset="0"/>
                <a:cs typeface="Calibri" panose="020F0502020204030204" pitchFamily="34" charset="0"/>
              </a:rPr>
              <a:t>Online repository </a:t>
            </a: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efficiently used?</a:t>
            </a:r>
            <a:endParaRPr lang="en-GB" sz="1800" dirty="0">
              <a:latin typeface="Avenir Book" panose="02000503020000020003" pitchFamily="2" charset="0"/>
            </a:endParaRPr>
          </a:p>
          <a:p>
            <a:pPr marL="297656" lvl="3" indent="0">
              <a:lnSpc>
                <a:spcPct val="110000"/>
              </a:lnSpc>
              <a:buNone/>
            </a:pPr>
            <a:endParaRPr lang="en-US" sz="1800" dirty="0">
              <a:latin typeface="Avenir Book" panose="02000503020000020003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41AE927-B89B-7961-90A0-575C311EC80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7257" y="4195222"/>
            <a:ext cx="9178513" cy="948278"/>
            <a:chOff x="-17257" y="4195222"/>
            <a:chExt cx="9178513" cy="948278"/>
          </a:xfrm>
        </p:grpSpPr>
        <p:sp>
          <p:nvSpPr>
            <p:cNvPr id="3" name="Right Triangle 2">
              <a:extLst>
                <a:ext uri="{FF2B5EF4-FFF2-40B4-BE49-F238E27FC236}">
                  <a16:creationId xmlns:a16="http://schemas.microsoft.com/office/drawing/2014/main" id="{401F04C7-5ED2-E4BE-9F21-A07F8933247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195222"/>
              <a:ext cx="9161256" cy="933620"/>
            </a:xfrm>
            <a:prstGeom prst="rtTriangle">
              <a:avLst/>
            </a:prstGeom>
            <a:solidFill>
              <a:srgbClr val="393B8F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0D63BAF9-04D7-D749-360D-BEF9C71B2E0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-17257" y="4374842"/>
              <a:ext cx="9161256" cy="768658"/>
            </a:xfrm>
            <a:prstGeom prst="rtTriangle">
              <a:avLst/>
            </a:prstGeom>
            <a:solidFill>
              <a:srgbClr val="393B8F">
                <a:alpha val="4092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F4FE0A30-6D4A-C857-3882-276C262F720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523386"/>
              <a:ext cx="9161256" cy="619125"/>
            </a:xfrm>
            <a:prstGeom prst="rtTriangl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99D5B8C-CE0C-604F-D862-4375208AF44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90703" y="4646943"/>
              <a:ext cx="9973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PF Highway Gothic" panose="02000506040000020004" pitchFamily="2" charset="0"/>
                  <a:cs typeface="Arial" panose="020B0604020202020204" pitchFamily="34" charset="0"/>
                </a:rPr>
                <a:t>Allergy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9473EA3-6B26-C2A2-D0DD-5DC151A8B516}"/>
              </a:ext>
            </a:extLst>
          </p:cNvPr>
          <p:cNvGrpSpPr/>
          <p:nvPr/>
        </p:nvGrpSpPr>
        <p:grpSpPr>
          <a:xfrm>
            <a:off x="7820875" y="368300"/>
            <a:ext cx="919900" cy="919900"/>
            <a:chOff x="7820875" y="368300"/>
            <a:chExt cx="919900" cy="9199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BF951C-7823-FCC0-B564-5A2D514292D8}"/>
                </a:ext>
              </a:extLst>
            </p:cNvPr>
            <p:cNvSpPr/>
            <p:nvPr/>
          </p:nvSpPr>
          <p:spPr>
            <a:xfrm>
              <a:off x="7820875" y="368300"/>
              <a:ext cx="919900" cy="919900"/>
            </a:xfrm>
            <a:prstGeom prst="ellips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pic>
          <p:nvPicPr>
            <p:cNvPr id="16" name="Graphic 15" descr="Statistics outline">
              <a:extLst>
                <a:ext uri="{FF2B5EF4-FFF2-40B4-BE49-F238E27FC236}">
                  <a16:creationId xmlns:a16="http://schemas.microsoft.com/office/drawing/2014/main" id="{41840F3B-5E47-4F8B-49DC-499E768461AE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949305" y="481156"/>
              <a:ext cx="670749" cy="6707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6813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32583EE-A329-BEB2-68F9-52D0796115B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6892819" cy="647642"/>
            <a:chOff x="0" y="0"/>
            <a:chExt cx="6892819" cy="64764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9B57E47-AAC9-D4BD-F7C8-C47F110FD9F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892819" cy="565613"/>
            </a:xfrm>
            <a:prstGeom prst="rect">
              <a:avLst/>
            </a:prstGeom>
            <a:gradFill>
              <a:gsLst>
                <a:gs pos="0">
                  <a:srgbClr val="6480B6">
                    <a:alpha val="0"/>
                  </a:srgbClr>
                </a:gs>
                <a:gs pos="60000">
                  <a:schemeClr val="accent2"/>
                </a:gs>
                <a:gs pos="100000">
                  <a:srgbClr val="C8500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8C959F9-F524-9825-4D53-43443869FAC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01923"/>
              <a:ext cx="6892819" cy="45719"/>
            </a:xfrm>
            <a:prstGeom prst="rect">
              <a:avLst/>
            </a:prstGeom>
            <a:gradFill>
              <a:gsLst>
                <a:gs pos="0">
                  <a:srgbClr val="6480B6">
                    <a:alpha val="0"/>
                  </a:srgbClr>
                </a:gs>
                <a:gs pos="51000">
                  <a:schemeClr val="accent2"/>
                </a:gs>
                <a:gs pos="100000">
                  <a:srgbClr val="C8500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D338449-ADB1-624D-4D75-A647326A436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90703" y="4646943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F Highway Gothic" panose="02000506040000020004" pitchFamily="2" charset="0"/>
                <a:cs typeface="Arial" panose="020B0604020202020204" pitchFamily="34" charset="0"/>
              </a:rPr>
              <a:t>Allergy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5621B5E-9CC6-D606-34D2-2C529310196D}"/>
              </a:ext>
            </a:extLst>
          </p:cNvPr>
          <p:cNvSpPr txBox="1"/>
          <p:nvPr/>
        </p:nvSpPr>
        <p:spPr>
          <a:xfrm>
            <a:off x="163025" y="110015"/>
            <a:ext cx="4318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venir Heavy" panose="02000503020000020003" pitchFamily="2" charset="0"/>
                <a:cs typeface="Segoe UI" panose="020B0502040204020203" pitchFamily="34" charset="0"/>
              </a:rPr>
              <a:t>QUESTIONS TO ADDRESS: Discussion</a:t>
            </a:r>
            <a:endParaRPr lang="en-CH" sz="1800" dirty="0">
              <a:solidFill>
                <a:schemeClr val="bg1"/>
              </a:solidFill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5D43F59-357C-8350-7EF0-BCCDF195A500}"/>
              </a:ext>
            </a:extLst>
          </p:cNvPr>
          <p:cNvSpPr txBox="1">
            <a:spLocks noChangeArrowheads="1"/>
          </p:cNvSpPr>
          <p:nvPr/>
        </p:nvSpPr>
        <p:spPr>
          <a:xfrm>
            <a:off x="566928" y="4108146"/>
            <a:ext cx="7145465" cy="2119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CD8DF6-5704-9D25-0362-D6E5C39FC8E3}"/>
              </a:ext>
            </a:extLst>
          </p:cNvPr>
          <p:cNvSpPr txBox="1">
            <a:spLocks noChangeArrowheads="1"/>
          </p:cNvSpPr>
          <p:nvPr/>
        </p:nvSpPr>
        <p:spPr>
          <a:xfrm>
            <a:off x="607230" y="940677"/>
            <a:ext cx="8536769" cy="305910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0291" indent="-285750"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Is the discussion </a:t>
            </a:r>
            <a:r>
              <a:rPr lang="en-GB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relevant and focused</a:t>
            </a: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?</a:t>
            </a:r>
          </a:p>
          <a:p>
            <a:pPr marL="420291" indent="-285750"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Is the study discussed against the background of </a:t>
            </a:r>
            <a:r>
              <a:rPr lang="en-GB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current knowledge</a:t>
            </a: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?</a:t>
            </a:r>
          </a:p>
          <a:p>
            <a:pPr marL="420291" indent="-285750"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Do the </a:t>
            </a:r>
            <a:r>
              <a:rPr lang="en-GB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references</a:t>
            </a: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 appear correctly cited and accurate?</a:t>
            </a:r>
          </a:p>
          <a:p>
            <a:pPr marL="420291" indent="-285750"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Are uncertainties, </a:t>
            </a:r>
            <a:r>
              <a:rPr lang="en-GB" sz="1800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limitations of the study </a:t>
            </a: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and biases discussed?</a:t>
            </a:r>
          </a:p>
          <a:p>
            <a:pPr marL="420291" indent="-285750"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Is there a </a:t>
            </a:r>
            <a:r>
              <a:rPr lang="en-GB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clear</a:t>
            </a: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 clinical or scientific </a:t>
            </a:r>
            <a:r>
              <a:rPr lang="en-GB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message</a:t>
            </a: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?</a:t>
            </a:r>
          </a:p>
          <a:p>
            <a:pPr marL="420291" indent="-285750"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Could the discussion (or any other section) be shorter?</a:t>
            </a:r>
            <a:endParaRPr lang="en-US" sz="18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lvl="3">
              <a:lnSpc>
                <a:spcPct val="200000"/>
              </a:lnSpc>
            </a:pPr>
            <a:endParaRPr lang="en-US" sz="1800" dirty="0">
              <a:latin typeface="Avenir Book" panose="02000503020000020003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C9CB6A2-9C38-F884-F494-8C47E65B21C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812087" y="370410"/>
            <a:ext cx="935875" cy="935875"/>
            <a:chOff x="7556164" y="227242"/>
            <a:chExt cx="1229061" cy="122906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C06A74-F017-B763-4252-88C38FFA40B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56164" y="227242"/>
              <a:ext cx="1229061" cy="1229061"/>
            </a:xfrm>
            <a:prstGeom prst="ellips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pic>
          <p:nvPicPr>
            <p:cNvPr id="5" name="Graphic 4" descr="Chat with solid fill">
              <a:extLst>
                <a:ext uri="{FF2B5EF4-FFF2-40B4-BE49-F238E27FC236}">
                  <a16:creationId xmlns:a16="http://schemas.microsoft.com/office/drawing/2014/main" id="{49F38704-4178-7147-B078-ECA67222A147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712393" y="392548"/>
              <a:ext cx="914400" cy="91440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7994F19-3779-9200-5171-4655AB66CFC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7257" y="4195222"/>
            <a:ext cx="9178513" cy="948278"/>
            <a:chOff x="-17257" y="4195222"/>
            <a:chExt cx="9178513" cy="948278"/>
          </a:xfrm>
        </p:grpSpPr>
        <p:sp>
          <p:nvSpPr>
            <p:cNvPr id="3" name="Right Triangle 2">
              <a:extLst>
                <a:ext uri="{FF2B5EF4-FFF2-40B4-BE49-F238E27FC236}">
                  <a16:creationId xmlns:a16="http://schemas.microsoft.com/office/drawing/2014/main" id="{89B7CE78-2954-A681-6C9C-1634575FC59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195222"/>
              <a:ext cx="9161256" cy="933620"/>
            </a:xfrm>
            <a:prstGeom prst="rtTriangle">
              <a:avLst/>
            </a:prstGeom>
            <a:solidFill>
              <a:srgbClr val="393B8F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80D1CF17-FD1A-26F5-2DE4-E60D212749E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-17257" y="4374842"/>
              <a:ext cx="9161256" cy="768658"/>
            </a:xfrm>
            <a:prstGeom prst="rtTriangle">
              <a:avLst/>
            </a:prstGeom>
            <a:solidFill>
              <a:srgbClr val="393B8F">
                <a:alpha val="4092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C551EF3E-72F9-3BAC-3D07-B6B517DCB16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523386"/>
              <a:ext cx="9161256" cy="619125"/>
            </a:xfrm>
            <a:prstGeom prst="rtTriangl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DA9AA2-7477-93E5-49C5-459D0EF0AAE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90703" y="4646943"/>
              <a:ext cx="9973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PF Highway Gothic" panose="02000506040000020004" pitchFamily="2" charset="0"/>
                  <a:cs typeface="Arial" panose="020B0604020202020204" pitchFamily="34" charset="0"/>
                </a:rPr>
                <a:t>Allergy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9067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C119880-DB43-ACA7-1C3E-66B26A300EB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6892819" cy="647642"/>
            <a:chOff x="0" y="0"/>
            <a:chExt cx="6892819" cy="64764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758735E-4FB0-4FF3-E8E1-7EC5580CE98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892819" cy="565613"/>
            </a:xfrm>
            <a:prstGeom prst="rect">
              <a:avLst/>
            </a:prstGeom>
            <a:gradFill>
              <a:gsLst>
                <a:gs pos="0">
                  <a:srgbClr val="6480B6">
                    <a:alpha val="0"/>
                  </a:srgbClr>
                </a:gs>
                <a:gs pos="60000">
                  <a:schemeClr val="accent2"/>
                </a:gs>
                <a:gs pos="100000">
                  <a:srgbClr val="C8500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48A65A1-2575-8B0D-2859-9BD64F02C70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01923"/>
              <a:ext cx="6892819" cy="45719"/>
            </a:xfrm>
            <a:prstGeom prst="rect">
              <a:avLst/>
            </a:prstGeom>
            <a:gradFill>
              <a:gsLst>
                <a:gs pos="0">
                  <a:srgbClr val="6480B6">
                    <a:alpha val="0"/>
                  </a:srgbClr>
                </a:gs>
                <a:gs pos="51000">
                  <a:schemeClr val="accent2"/>
                </a:gs>
                <a:gs pos="100000">
                  <a:srgbClr val="C8500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D338449-ADB1-624D-4D75-A647326A436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90703" y="4646943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F Highway Gothic" panose="02000506040000020004" pitchFamily="2" charset="0"/>
                <a:cs typeface="Arial" panose="020B0604020202020204" pitchFamily="34" charset="0"/>
              </a:rPr>
              <a:t>Allergy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5621B5E-9CC6-D606-34D2-2C529310196D}"/>
              </a:ext>
            </a:extLst>
          </p:cNvPr>
          <p:cNvSpPr txBox="1"/>
          <p:nvPr/>
        </p:nvSpPr>
        <p:spPr>
          <a:xfrm>
            <a:off x="155638" y="111825"/>
            <a:ext cx="4659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venir Heavy" panose="02000503020000020003" pitchFamily="2" charset="0"/>
                <a:cs typeface="Segoe UI" panose="020B0502040204020203" pitchFamily="34" charset="0"/>
              </a:rPr>
              <a:t>Degree of novelty and scientific integrity</a:t>
            </a:r>
            <a:endParaRPr lang="en-CH" sz="1800" dirty="0">
              <a:solidFill>
                <a:schemeClr val="bg1"/>
              </a:solidFill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5D43F59-357C-8350-7EF0-BCCDF195A500}"/>
              </a:ext>
            </a:extLst>
          </p:cNvPr>
          <p:cNvSpPr txBox="1">
            <a:spLocks noChangeArrowheads="1"/>
          </p:cNvSpPr>
          <p:nvPr/>
        </p:nvSpPr>
        <p:spPr>
          <a:xfrm>
            <a:off x="566928" y="4108146"/>
            <a:ext cx="7145465" cy="2119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CD8DF6-5704-9D25-0362-D6E5C39FC8E3}"/>
              </a:ext>
            </a:extLst>
          </p:cNvPr>
          <p:cNvSpPr txBox="1">
            <a:spLocks noChangeArrowheads="1"/>
          </p:cNvSpPr>
          <p:nvPr/>
        </p:nvSpPr>
        <p:spPr>
          <a:xfrm>
            <a:off x="518499" y="1181371"/>
            <a:ext cx="8107002" cy="283696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0291" indent="-285750"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CH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Cross Check / </a:t>
            </a:r>
            <a:r>
              <a:rPr lang="en-GB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Scopus </a:t>
            </a: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will help you! </a:t>
            </a:r>
          </a:p>
          <a:p>
            <a:pPr marL="420291" indent="-285750"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Check for </a:t>
            </a:r>
            <a:r>
              <a:rPr lang="en-GB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similar articles </a:t>
            </a: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in Medline (Knowledge Finder, </a:t>
            </a:r>
            <a:r>
              <a:rPr lang="en-CH" sz="1800" dirty="0">
                <a:latin typeface="Avenir Book" panose="02000503020000020003" pitchFamily="2" charset="0"/>
                <a:cs typeface="Calibri" panose="020F0502020204030204" pitchFamily="34" charset="0"/>
              </a:rPr>
              <a:t>etc.</a:t>
            </a: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)</a:t>
            </a:r>
          </a:p>
          <a:p>
            <a:pPr marL="420291" indent="-285750"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Cross reference </a:t>
            </a: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(check for title, senior author search)</a:t>
            </a:r>
          </a:p>
          <a:p>
            <a:pPr marL="420291" indent="-285750"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Use the </a:t>
            </a:r>
            <a:r>
              <a:rPr lang="tr-TR" sz="1800" dirty="0">
                <a:latin typeface="Avenir Book" panose="02000503020000020003" pitchFamily="2" charset="0"/>
                <a:cs typeface="Calibri" panose="020F0502020204030204" pitchFamily="34" charset="0"/>
              </a:rPr>
              <a:t>i</a:t>
            </a: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n</a:t>
            </a:r>
            <a:r>
              <a:rPr lang="tr-TR" sz="1800" dirty="0" err="1">
                <a:latin typeface="Avenir Book" panose="02000503020000020003" pitchFamily="2" charset="0"/>
                <a:cs typeface="Calibri" panose="020F0502020204030204" pitchFamily="34" charset="0"/>
              </a:rPr>
              <a:t>stitutional</a:t>
            </a:r>
            <a:r>
              <a:rPr lang="tr-TR" sz="1800" dirty="0">
                <a:latin typeface="Avenir Book" panose="02000503020000020003" pitchFamily="2" charset="0"/>
                <a:cs typeface="Calibri" panose="020F0502020204030204" pitchFamily="34" charset="0"/>
              </a:rPr>
              <a:t> </a:t>
            </a: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resources available to alert for possible </a:t>
            </a:r>
            <a:r>
              <a:rPr lang="en-GB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duplicate publication/plagiarism</a:t>
            </a:r>
          </a:p>
          <a:p>
            <a:pPr lvl="3">
              <a:lnSpc>
                <a:spcPct val="200000"/>
              </a:lnSpc>
            </a:pPr>
            <a:endParaRPr lang="en-US" sz="1800" dirty="0">
              <a:latin typeface="Avenir Book" panose="02000503020000020003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9BFE27C-F193-115F-2042-51BA83819A3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812088" y="368300"/>
            <a:ext cx="933620" cy="933620"/>
            <a:chOff x="7556164" y="227242"/>
            <a:chExt cx="1229061" cy="122906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C06A74-F017-B763-4252-88C38FFA40B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56164" y="227242"/>
              <a:ext cx="1229061" cy="1229061"/>
            </a:xfrm>
            <a:prstGeom prst="ellips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pic>
          <p:nvPicPr>
            <p:cNvPr id="7" name="Graphic 6" descr="Lightbulb and gear with solid fill">
              <a:extLst>
                <a:ext uri="{FF2B5EF4-FFF2-40B4-BE49-F238E27FC236}">
                  <a16:creationId xmlns:a16="http://schemas.microsoft.com/office/drawing/2014/main" id="{DB0C4ABC-019B-C509-9B1F-DA92A31A99B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713494" y="367741"/>
              <a:ext cx="914400" cy="91440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2CAA6E3-3B6B-1487-22EA-E6F82446D47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7257" y="4195222"/>
            <a:ext cx="9178513" cy="948278"/>
            <a:chOff x="-17257" y="4195222"/>
            <a:chExt cx="9178513" cy="948278"/>
          </a:xfrm>
        </p:grpSpPr>
        <p:sp>
          <p:nvSpPr>
            <p:cNvPr id="3" name="Right Triangle 2">
              <a:extLst>
                <a:ext uri="{FF2B5EF4-FFF2-40B4-BE49-F238E27FC236}">
                  <a16:creationId xmlns:a16="http://schemas.microsoft.com/office/drawing/2014/main" id="{D80C3A78-F2AD-0D86-C177-DC5531F8E6A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195222"/>
              <a:ext cx="9161256" cy="933620"/>
            </a:xfrm>
            <a:prstGeom prst="rtTriangle">
              <a:avLst/>
            </a:prstGeom>
            <a:solidFill>
              <a:srgbClr val="393B8F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2AD93659-94AA-B50E-CEB9-EA24355A52B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-17257" y="4374842"/>
              <a:ext cx="9161256" cy="768658"/>
            </a:xfrm>
            <a:prstGeom prst="rtTriangle">
              <a:avLst/>
            </a:prstGeom>
            <a:solidFill>
              <a:srgbClr val="393B8F">
                <a:alpha val="4092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E02D940D-0E0B-057D-0912-1481DD87F5B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523386"/>
              <a:ext cx="9161256" cy="619125"/>
            </a:xfrm>
            <a:prstGeom prst="rtTriangl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4BB4EDC-8022-E555-F02C-E7E194F4FBA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90703" y="4646943"/>
              <a:ext cx="9973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PF Highway Gothic" panose="02000506040000020004" pitchFamily="2" charset="0"/>
                  <a:cs typeface="Arial" panose="020B0604020202020204" pitchFamily="34" charset="0"/>
                </a:rPr>
                <a:t>Allergy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4280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37539A11-463F-7358-E6CE-0F2C6A9BFC8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6892819" cy="647642"/>
            <a:chOff x="0" y="0"/>
            <a:chExt cx="6892819" cy="64764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B9DA4FA-E6A8-92C3-6126-9C9FCED3B44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892819" cy="565613"/>
            </a:xfrm>
            <a:prstGeom prst="rect">
              <a:avLst/>
            </a:prstGeom>
            <a:gradFill>
              <a:gsLst>
                <a:gs pos="0">
                  <a:srgbClr val="6480B6">
                    <a:alpha val="0"/>
                  </a:srgbClr>
                </a:gs>
                <a:gs pos="60000">
                  <a:schemeClr val="accent2"/>
                </a:gs>
                <a:gs pos="100000">
                  <a:srgbClr val="C8500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D35150C-ED1F-332C-AA2C-68DEF1B8B35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01923"/>
              <a:ext cx="6892819" cy="45719"/>
            </a:xfrm>
            <a:prstGeom prst="rect">
              <a:avLst/>
            </a:prstGeom>
            <a:gradFill>
              <a:gsLst>
                <a:gs pos="0">
                  <a:srgbClr val="6480B6">
                    <a:alpha val="0"/>
                  </a:srgbClr>
                </a:gs>
                <a:gs pos="51000">
                  <a:schemeClr val="accent2"/>
                </a:gs>
                <a:gs pos="100000">
                  <a:srgbClr val="C8500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D338449-ADB1-624D-4D75-A647326A436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90703" y="4646943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F Highway Gothic" panose="02000506040000020004" pitchFamily="2" charset="0"/>
                <a:cs typeface="Arial" panose="020B0604020202020204" pitchFamily="34" charset="0"/>
              </a:rPr>
              <a:t>Allergy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5621B5E-9CC6-D606-34D2-2C529310196D}"/>
              </a:ext>
            </a:extLst>
          </p:cNvPr>
          <p:cNvSpPr txBox="1"/>
          <p:nvPr/>
        </p:nvSpPr>
        <p:spPr>
          <a:xfrm>
            <a:off x="167513" y="111825"/>
            <a:ext cx="509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venir Heavy" panose="02000503020000020003" pitchFamily="2" charset="0"/>
                <a:cs typeface="Segoe UI" panose="020B0502040204020203" pitchFamily="34" charset="0"/>
              </a:rPr>
              <a:t>LAST STEP: Re-read the title and the abstract</a:t>
            </a:r>
            <a:endParaRPr lang="en-CH" sz="1800" dirty="0">
              <a:solidFill>
                <a:schemeClr val="bg1"/>
              </a:solidFill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5D43F59-357C-8350-7EF0-BCCDF195A500}"/>
              </a:ext>
            </a:extLst>
          </p:cNvPr>
          <p:cNvSpPr txBox="1">
            <a:spLocks noChangeArrowheads="1"/>
          </p:cNvSpPr>
          <p:nvPr/>
        </p:nvSpPr>
        <p:spPr>
          <a:xfrm>
            <a:off x="566928" y="4108146"/>
            <a:ext cx="7145465" cy="2119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CD8DF6-5704-9D25-0362-D6E5C39FC8E3}"/>
              </a:ext>
            </a:extLst>
          </p:cNvPr>
          <p:cNvSpPr txBox="1">
            <a:spLocks noChangeArrowheads="1"/>
          </p:cNvSpPr>
          <p:nvPr/>
        </p:nvSpPr>
        <p:spPr>
          <a:xfrm>
            <a:off x="518499" y="1783080"/>
            <a:ext cx="8107002" cy="251745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0291" indent="-285750"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Do they accurately </a:t>
            </a:r>
            <a:r>
              <a:rPr lang="en-GB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convey the content </a:t>
            </a: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of the manuscript?</a:t>
            </a:r>
          </a:p>
          <a:p>
            <a:pPr marL="420291" indent="-285750"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Write your suggestion, if you think the title may be improved</a:t>
            </a:r>
          </a:p>
          <a:p>
            <a:pPr marL="420291" indent="-285750"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Look for missing important data, overinterpretations, misinterpretations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5FAB7C6-3DF3-3AAE-DD97-27BB6C6E7DC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812088" y="378618"/>
            <a:ext cx="928687" cy="928687"/>
            <a:chOff x="7556164" y="227242"/>
            <a:chExt cx="1229061" cy="122906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C06A74-F017-B763-4252-88C38FFA40B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56164" y="227242"/>
              <a:ext cx="1229061" cy="1229061"/>
            </a:xfrm>
            <a:prstGeom prst="ellips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pic>
          <p:nvPicPr>
            <p:cNvPr id="3" name="Graphic 2" descr="Completed with solid fill">
              <a:extLst>
                <a:ext uri="{FF2B5EF4-FFF2-40B4-BE49-F238E27FC236}">
                  <a16:creationId xmlns:a16="http://schemas.microsoft.com/office/drawing/2014/main" id="{68CE25C1-D35D-101C-93EF-6055B6D2DE5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715695" y="392548"/>
              <a:ext cx="914400" cy="914400"/>
            </a:xfrm>
            <a:prstGeom prst="rect">
              <a:avLst/>
            </a:prstGeom>
          </p:spPr>
        </p:pic>
      </p:grpSp>
      <p:sp>
        <p:nvSpPr>
          <p:cNvPr id="5" name="Rectangle 3">
            <a:extLst>
              <a:ext uri="{FF2B5EF4-FFF2-40B4-BE49-F238E27FC236}">
                <a16:creationId xmlns:a16="http://schemas.microsoft.com/office/drawing/2014/main" id="{FEE9759B-D8A4-624B-9D1C-4ECD0F03B8B4}"/>
              </a:ext>
            </a:extLst>
          </p:cNvPr>
          <p:cNvSpPr txBox="1">
            <a:spLocks noChangeArrowheads="1"/>
          </p:cNvSpPr>
          <p:nvPr/>
        </p:nvSpPr>
        <p:spPr>
          <a:xfrm>
            <a:off x="398920" y="3910780"/>
            <a:ext cx="7939454" cy="1910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622" indent="-269081">
              <a:lnSpc>
                <a:spcPct val="160000"/>
              </a:lnSpc>
              <a:spcBef>
                <a:spcPts val="0"/>
              </a:spcBef>
            </a:pPr>
            <a:endParaRPr lang="en-GB" sz="1800" dirty="0"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98C428-B61F-C01E-835B-6F069AC25F6B}"/>
              </a:ext>
            </a:extLst>
          </p:cNvPr>
          <p:cNvSpPr/>
          <p:nvPr/>
        </p:nvSpPr>
        <p:spPr>
          <a:xfrm>
            <a:off x="647700" y="1306948"/>
            <a:ext cx="5270204" cy="49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GB" sz="1800" b="1" dirty="0">
                <a:latin typeface="Avenir Heavy" panose="02000503020000020003" pitchFamily="2" charset="0"/>
                <a:cs typeface="Calibri" panose="020F0502020204030204" pitchFamily="34" charset="0"/>
              </a:rPr>
              <a:t>Clinical implications/key messages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5F0211-6D5C-9F10-39E8-886272C543A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7257" y="4195222"/>
            <a:ext cx="9178513" cy="948278"/>
            <a:chOff x="-17257" y="4195222"/>
            <a:chExt cx="9178513" cy="948278"/>
          </a:xfrm>
        </p:grpSpPr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C7A371BB-D8DB-F724-B804-CAC84DC36AC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195222"/>
              <a:ext cx="9161256" cy="933620"/>
            </a:xfrm>
            <a:prstGeom prst="rtTriangle">
              <a:avLst/>
            </a:prstGeom>
            <a:solidFill>
              <a:srgbClr val="393B8F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5C93357D-AED3-9DF1-A693-5A09AFCBDA5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-17257" y="4374842"/>
              <a:ext cx="9161256" cy="768658"/>
            </a:xfrm>
            <a:prstGeom prst="rtTriangle">
              <a:avLst/>
            </a:prstGeom>
            <a:solidFill>
              <a:srgbClr val="393B8F">
                <a:alpha val="4092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A1C31B6B-908E-D51B-8DCA-7EB9AD7FD2E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523386"/>
              <a:ext cx="9161256" cy="619125"/>
            </a:xfrm>
            <a:prstGeom prst="rtTriangl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A497379-EFCE-4CD6-7416-8DF9A6E003F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90703" y="4646943"/>
              <a:ext cx="9973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PF Highway Gothic" panose="02000506040000020004" pitchFamily="2" charset="0"/>
                  <a:cs typeface="Arial" panose="020B0604020202020204" pitchFamily="34" charset="0"/>
                </a:rPr>
                <a:t>Allergy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7501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297A253-CA49-A5DD-19A7-5BE8C2D33E2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6892819" cy="647642"/>
            <a:chOff x="0" y="0"/>
            <a:chExt cx="6892819" cy="64764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CCCB941-2AE7-8403-FF47-AE14984E795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892819" cy="565613"/>
            </a:xfrm>
            <a:prstGeom prst="rect">
              <a:avLst/>
            </a:prstGeom>
            <a:gradFill>
              <a:gsLst>
                <a:gs pos="0">
                  <a:srgbClr val="6480B6">
                    <a:alpha val="0"/>
                  </a:srgbClr>
                </a:gs>
                <a:gs pos="60000">
                  <a:schemeClr val="accent2"/>
                </a:gs>
                <a:gs pos="100000">
                  <a:srgbClr val="C8500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7CA939C-07A1-321B-10BF-D49EB1E7F13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01923"/>
              <a:ext cx="6892819" cy="45719"/>
            </a:xfrm>
            <a:prstGeom prst="rect">
              <a:avLst/>
            </a:prstGeom>
            <a:gradFill>
              <a:gsLst>
                <a:gs pos="0">
                  <a:srgbClr val="6480B6">
                    <a:alpha val="0"/>
                  </a:srgbClr>
                </a:gs>
                <a:gs pos="51000">
                  <a:schemeClr val="accent2"/>
                </a:gs>
                <a:gs pos="100000">
                  <a:srgbClr val="C8500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D338449-ADB1-624D-4D75-A647326A436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90703" y="4646943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F Highway Gothic" panose="02000506040000020004" pitchFamily="2" charset="0"/>
                <a:cs typeface="Arial" panose="020B0604020202020204" pitchFamily="34" charset="0"/>
              </a:rPr>
              <a:t>Allergy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5621B5E-9CC6-D606-34D2-2C529310196D}"/>
              </a:ext>
            </a:extLst>
          </p:cNvPr>
          <p:cNvSpPr txBox="1"/>
          <p:nvPr/>
        </p:nvSpPr>
        <p:spPr>
          <a:xfrm>
            <a:off x="179388" y="111825"/>
            <a:ext cx="3110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venir Heavy" panose="02000503020000020003" pitchFamily="2" charset="0"/>
                <a:cs typeface="Segoe UI" panose="020B0502040204020203" pitchFamily="34" charset="0"/>
              </a:rPr>
              <a:t>Time to write your review !</a:t>
            </a:r>
            <a:endParaRPr lang="en-CH" sz="1800" dirty="0">
              <a:solidFill>
                <a:schemeClr val="bg1"/>
              </a:solidFill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5D43F59-357C-8350-7EF0-BCCDF195A500}"/>
              </a:ext>
            </a:extLst>
          </p:cNvPr>
          <p:cNvSpPr txBox="1">
            <a:spLocks noChangeArrowheads="1"/>
          </p:cNvSpPr>
          <p:nvPr/>
        </p:nvSpPr>
        <p:spPr>
          <a:xfrm>
            <a:off x="566928" y="4108146"/>
            <a:ext cx="7145465" cy="2119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AF1B9A-5532-EDB5-689A-314D8D08CF48}"/>
              </a:ext>
            </a:extLst>
          </p:cNvPr>
          <p:cNvSpPr txBox="1"/>
          <p:nvPr/>
        </p:nvSpPr>
        <p:spPr>
          <a:xfrm>
            <a:off x="778016" y="1229769"/>
            <a:ext cx="6723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GB" sz="1800" b="1" dirty="0">
                <a:latin typeface="Avenir Heavy" panose="02000503020000020003" pitchFamily="2" charset="0"/>
                <a:cs typeface="Calibri" panose="020F0502020204030204" pitchFamily="34" charset="0"/>
              </a:rPr>
              <a:t>You are now ready to write the review of the manuscript:</a:t>
            </a:r>
            <a:endParaRPr lang="en-GB" sz="18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420291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Aim to </a:t>
            </a:r>
            <a:r>
              <a:rPr lang="en-GB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improve</a:t>
            </a: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 the manuscript</a:t>
            </a:r>
          </a:p>
          <a:p>
            <a:pPr marL="420291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Write </a:t>
            </a:r>
            <a:r>
              <a:rPr lang="en-GB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constructive criticisms</a:t>
            </a:r>
          </a:p>
          <a:p>
            <a:endParaRPr lang="en-US" sz="1800" dirty="0">
              <a:latin typeface="Avenir Book" panose="02000503020000020003" pitchFamily="2" charset="0"/>
            </a:endParaRPr>
          </a:p>
          <a:p>
            <a:endParaRPr lang="en-GB" sz="1800" dirty="0">
              <a:latin typeface="Avenir Book" panose="02000503020000020003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74AB9B-F4F4-617E-3AA2-641D6261227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823139" y="368300"/>
            <a:ext cx="933620" cy="933620"/>
            <a:chOff x="7574452" y="208954"/>
            <a:chExt cx="1229061" cy="122906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C06A74-F017-B763-4252-88C38FFA40B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74452" y="208954"/>
              <a:ext cx="1229061" cy="1229061"/>
            </a:xfrm>
            <a:prstGeom prst="ellips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14" name="Graphic 10" descr="Signature outline">
              <a:extLst>
                <a:ext uri="{FF2B5EF4-FFF2-40B4-BE49-F238E27FC236}">
                  <a16:creationId xmlns:a16="http://schemas.microsoft.com/office/drawing/2014/main" id="{0EBEB2A9-E62E-2845-8B46-0146D6A9155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12393" y="297774"/>
              <a:ext cx="1011435" cy="762230"/>
            </a:xfrm>
            <a:custGeom>
              <a:avLst/>
              <a:gdLst>
                <a:gd name="connsiteX0" fmla="*/ 683890 w 876361"/>
                <a:gd name="connsiteY0" fmla="*/ 232601 h 699735"/>
                <a:gd name="connsiteX1" fmla="*/ 876295 w 876361"/>
                <a:gd name="connsiteY1" fmla="*/ 27899 h 699735"/>
                <a:gd name="connsiteX2" fmla="*/ 876295 w 876361"/>
                <a:gd name="connsiteY2" fmla="*/ 0 h 699735"/>
                <a:gd name="connsiteX3" fmla="*/ 670221 w 876361"/>
                <a:gd name="connsiteY3" fmla="*/ 219323 h 699735"/>
                <a:gd name="connsiteX4" fmla="*/ 634360 w 876361"/>
                <a:gd name="connsiteY4" fmla="*/ 255165 h 699735"/>
                <a:gd name="connsiteX5" fmla="*/ 658572 w 876361"/>
                <a:gd name="connsiteY5" fmla="*/ 279397 h 699735"/>
                <a:gd name="connsiteX6" fmla="*/ 499105 w 876361"/>
                <a:gd name="connsiteY6" fmla="*/ 385620 h 699735"/>
                <a:gd name="connsiteX7" fmla="*/ 408703 w 876361"/>
                <a:gd name="connsiteY7" fmla="*/ 602647 h 699735"/>
                <a:gd name="connsiteX8" fmla="*/ 425057 w 876361"/>
                <a:gd name="connsiteY8" fmla="*/ 619011 h 699735"/>
                <a:gd name="connsiteX9" fmla="*/ 326950 w 876361"/>
                <a:gd name="connsiteY9" fmla="*/ 634089 h 699735"/>
                <a:gd name="connsiteX10" fmla="*/ 326842 w 876361"/>
                <a:gd name="connsiteY10" fmla="*/ 634033 h 699735"/>
                <a:gd name="connsiteX11" fmla="*/ 326845 w 876361"/>
                <a:gd name="connsiteY11" fmla="*/ 633975 h 699735"/>
                <a:gd name="connsiteX12" fmla="*/ 331931 w 876361"/>
                <a:gd name="connsiteY12" fmla="*/ 581959 h 699735"/>
                <a:gd name="connsiteX13" fmla="*/ 314691 w 876361"/>
                <a:gd name="connsiteY13" fmla="*/ 564452 h 699735"/>
                <a:gd name="connsiteX14" fmla="*/ 233567 w 876361"/>
                <a:gd name="connsiteY14" fmla="*/ 604818 h 699735"/>
                <a:gd name="connsiteX15" fmla="*/ 233446 w 876361"/>
                <a:gd name="connsiteY15" fmla="*/ 604819 h 699735"/>
                <a:gd name="connsiteX16" fmla="*/ 233424 w 876361"/>
                <a:gd name="connsiteY16" fmla="*/ 604733 h 699735"/>
                <a:gd name="connsiteX17" fmla="*/ 232033 w 876361"/>
                <a:gd name="connsiteY17" fmla="*/ 572157 h 699735"/>
                <a:gd name="connsiteX18" fmla="*/ 209545 w 876361"/>
                <a:gd name="connsiteY18" fmla="*/ 553669 h 699735"/>
                <a:gd name="connsiteX19" fmla="*/ 127477 w 876361"/>
                <a:gd name="connsiteY19" fmla="*/ 606447 h 699735"/>
                <a:gd name="connsiteX20" fmla="*/ 127358 w 876361"/>
                <a:gd name="connsiteY20" fmla="*/ 606481 h 699735"/>
                <a:gd name="connsiteX21" fmla="*/ 127325 w 876361"/>
                <a:gd name="connsiteY21" fmla="*/ 606362 h 699735"/>
                <a:gd name="connsiteX22" fmla="*/ 141127 w 876361"/>
                <a:gd name="connsiteY22" fmla="*/ 452133 h 699735"/>
                <a:gd name="connsiteX23" fmla="*/ 6529 w 876361"/>
                <a:gd name="connsiteY23" fmla="*/ 449828 h 699735"/>
                <a:gd name="connsiteX24" fmla="*/ 490 w 876361"/>
                <a:gd name="connsiteY24" fmla="*/ 461886 h 699735"/>
                <a:gd name="connsiteX25" fmla="*/ 12549 w 876361"/>
                <a:gd name="connsiteY25" fmla="*/ 467925 h 699735"/>
                <a:gd name="connsiteX26" fmla="*/ 127658 w 876361"/>
                <a:gd name="connsiteY26" fmla="*/ 465630 h 699735"/>
                <a:gd name="connsiteX27" fmla="*/ 71994 w 876361"/>
                <a:gd name="connsiteY27" fmla="*/ 668579 h 699735"/>
                <a:gd name="connsiteX28" fmla="*/ 63422 w 876361"/>
                <a:gd name="connsiteY28" fmla="*/ 683543 h 699735"/>
                <a:gd name="connsiteX29" fmla="*/ 65750 w 876361"/>
                <a:gd name="connsiteY29" fmla="*/ 697480 h 699735"/>
                <a:gd name="connsiteX30" fmla="*/ 66184 w 876361"/>
                <a:gd name="connsiteY30" fmla="*/ 697773 h 699735"/>
                <a:gd name="connsiteX31" fmla="*/ 71547 w 876361"/>
                <a:gd name="connsiteY31" fmla="*/ 699735 h 699735"/>
                <a:gd name="connsiteX32" fmla="*/ 90701 w 876361"/>
                <a:gd name="connsiteY32" fmla="*/ 680999 h 699735"/>
                <a:gd name="connsiteX33" fmla="*/ 204906 w 876361"/>
                <a:gd name="connsiteY33" fmla="*/ 572186 h 699735"/>
                <a:gd name="connsiteX34" fmla="*/ 214564 w 876361"/>
                <a:gd name="connsiteY34" fmla="*/ 579653 h 699735"/>
                <a:gd name="connsiteX35" fmla="*/ 198943 w 876361"/>
                <a:gd name="connsiteY35" fmla="*/ 641461 h 699735"/>
                <a:gd name="connsiteX36" fmla="*/ 202531 w 876361"/>
                <a:gd name="connsiteY36" fmla="*/ 654445 h 699735"/>
                <a:gd name="connsiteX37" fmla="*/ 214412 w 876361"/>
                <a:gd name="connsiteY37" fmla="*/ 652415 h 699735"/>
                <a:gd name="connsiteX38" fmla="*/ 307757 w 876361"/>
                <a:gd name="connsiteY38" fmla="*/ 582206 h 699735"/>
                <a:gd name="connsiteX39" fmla="*/ 314158 w 876361"/>
                <a:gd name="connsiteY39" fmla="*/ 588712 h 699735"/>
                <a:gd name="connsiteX40" fmla="*/ 302728 w 876361"/>
                <a:gd name="connsiteY40" fmla="*/ 641842 h 699735"/>
                <a:gd name="connsiteX41" fmla="*/ 306865 w 876361"/>
                <a:gd name="connsiteY41" fmla="*/ 654662 h 699735"/>
                <a:gd name="connsiteX42" fmla="*/ 312662 w 876361"/>
                <a:gd name="connsiteY42" fmla="*/ 655596 h 699735"/>
                <a:gd name="connsiteX43" fmla="*/ 439535 w 876361"/>
                <a:gd name="connsiteY43" fmla="*/ 636080 h 699735"/>
                <a:gd name="connsiteX44" fmla="*/ 441440 w 876361"/>
                <a:gd name="connsiteY44" fmla="*/ 635394 h 699735"/>
                <a:gd name="connsiteX45" fmla="*/ 462910 w 876361"/>
                <a:gd name="connsiteY45" fmla="*/ 656854 h 699735"/>
                <a:gd name="connsiteX46" fmla="*/ 679899 w 876361"/>
                <a:gd name="connsiteY46" fmla="*/ 566423 h 699735"/>
                <a:gd name="connsiteX47" fmla="*/ 785626 w 876361"/>
                <a:gd name="connsiteY47" fmla="*/ 406460 h 699735"/>
                <a:gd name="connsiteX48" fmla="*/ 810572 w 876361"/>
                <a:gd name="connsiteY48" fmla="*/ 431359 h 699735"/>
                <a:gd name="connsiteX49" fmla="*/ 817306 w 876361"/>
                <a:gd name="connsiteY49" fmla="*/ 424691 h 699735"/>
                <a:gd name="connsiteX50" fmla="*/ 876361 w 876361"/>
                <a:gd name="connsiteY50" fmla="*/ 366779 h 699735"/>
                <a:gd name="connsiteX51" fmla="*/ 876361 w 876361"/>
                <a:gd name="connsiteY51" fmla="*/ 340195 h 699735"/>
                <a:gd name="connsiteX52" fmla="*/ 810696 w 876361"/>
                <a:gd name="connsiteY52" fmla="*/ 404517 h 699735"/>
                <a:gd name="connsiteX53" fmla="*/ 798857 w 876361"/>
                <a:gd name="connsiteY53" fmla="*/ 392735 h 699735"/>
                <a:gd name="connsiteX54" fmla="*/ 798857 w 876361"/>
                <a:gd name="connsiteY54" fmla="*/ 392735 h 699735"/>
                <a:gd name="connsiteX55" fmla="*/ 672364 w 876361"/>
                <a:gd name="connsiteY55" fmla="*/ 266119 h 699735"/>
                <a:gd name="connsiteX56" fmla="*/ 672317 w 876361"/>
                <a:gd name="connsiteY56" fmla="*/ 266167 h 699735"/>
                <a:gd name="connsiteX57" fmla="*/ 661325 w 876361"/>
                <a:gd name="connsiteY57" fmla="*/ 255165 h 699735"/>
                <a:gd name="connsiteX58" fmla="*/ 665792 w 876361"/>
                <a:gd name="connsiteY58" fmla="*/ 549526 h 699735"/>
                <a:gd name="connsiteX59" fmla="*/ 465034 w 876361"/>
                <a:gd name="connsiteY59" fmla="*/ 632041 h 699735"/>
                <a:gd name="connsiteX60" fmla="*/ 455937 w 876361"/>
                <a:gd name="connsiteY60" fmla="*/ 622945 h 699735"/>
                <a:gd name="connsiteX61" fmla="*/ 579410 w 876361"/>
                <a:gd name="connsiteY61" fmla="*/ 499472 h 699735"/>
                <a:gd name="connsiteX62" fmla="*/ 607509 w 876361"/>
                <a:gd name="connsiteY62" fmla="*/ 494062 h 699735"/>
                <a:gd name="connsiteX63" fmla="*/ 607509 w 876361"/>
                <a:gd name="connsiteY63" fmla="*/ 494062 h 699735"/>
                <a:gd name="connsiteX64" fmla="*/ 607531 w 876361"/>
                <a:gd name="connsiteY64" fmla="*/ 457921 h 699735"/>
                <a:gd name="connsiteX65" fmla="*/ 571390 w 876361"/>
                <a:gd name="connsiteY65" fmla="*/ 457898 h 699735"/>
                <a:gd name="connsiteX66" fmla="*/ 565942 w 876361"/>
                <a:gd name="connsiteY66" fmla="*/ 486004 h 699735"/>
                <a:gd name="connsiteX67" fmla="*/ 442488 w 876361"/>
                <a:gd name="connsiteY67" fmla="*/ 609467 h 699735"/>
                <a:gd name="connsiteX68" fmla="*/ 433535 w 876361"/>
                <a:gd name="connsiteY68" fmla="*/ 600513 h 699735"/>
                <a:gd name="connsiteX69" fmla="*/ 516050 w 876361"/>
                <a:gd name="connsiteY69" fmla="*/ 399631 h 699735"/>
                <a:gd name="connsiteX70" fmla="*/ 672126 w 876361"/>
                <a:gd name="connsiteY70" fmla="*/ 292951 h 699735"/>
                <a:gd name="connsiteX71" fmla="*/ 772139 w 876361"/>
                <a:gd name="connsiteY71" fmla="*/ 392963 h 699735"/>
                <a:gd name="connsiteX72" fmla="*/ 665792 w 876361"/>
                <a:gd name="connsiteY72" fmla="*/ 549526 h 699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876361" h="699735">
                  <a:moveTo>
                    <a:pt x="683890" y="232601"/>
                  </a:moveTo>
                  <a:cubicBezTo>
                    <a:pt x="685052" y="231362"/>
                    <a:pt x="780397" y="130483"/>
                    <a:pt x="876295" y="27899"/>
                  </a:cubicBezTo>
                  <a:lnTo>
                    <a:pt x="876295" y="0"/>
                  </a:lnTo>
                  <a:cubicBezTo>
                    <a:pt x="775968" y="107432"/>
                    <a:pt x="671288" y="218199"/>
                    <a:pt x="670221" y="219323"/>
                  </a:cubicBezTo>
                  <a:lnTo>
                    <a:pt x="634360" y="255165"/>
                  </a:lnTo>
                  <a:lnTo>
                    <a:pt x="658572" y="279397"/>
                  </a:lnTo>
                  <a:cubicBezTo>
                    <a:pt x="569590" y="363512"/>
                    <a:pt x="499105" y="385620"/>
                    <a:pt x="499105" y="385620"/>
                  </a:cubicBezTo>
                  <a:cubicBezTo>
                    <a:pt x="486481" y="464071"/>
                    <a:pt x="455507" y="538433"/>
                    <a:pt x="408703" y="602647"/>
                  </a:cubicBezTo>
                  <a:lnTo>
                    <a:pt x="425057" y="619011"/>
                  </a:lnTo>
                  <a:lnTo>
                    <a:pt x="326950" y="634089"/>
                  </a:lnTo>
                  <a:cubicBezTo>
                    <a:pt x="326905" y="634103"/>
                    <a:pt x="326857" y="634077"/>
                    <a:pt x="326842" y="634033"/>
                  </a:cubicBezTo>
                  <a:cubicBezTo>
                    <a:pt x="326837" y="634014"/>
                    <a:pt x="326838" y="633993"/>
                    <a:pt x="326845" y="633975"/>
                  </a:cubicBezTo>
                  <a:cubicBezTo>
                    <a:pt x="332312" y="619211"/>
                    <a:pt x="337894" y="597779"/>
                    <a:pt x="331931" y="581959"/>
                  </a:cubicBezTo>
                  <a:cubicBezTo>
                    <a:pt x="328996" y="573898"/>
                    <a:pt x="322705" y="567511"/>
                    <a:pt x="314691" y="564452"/>
                  </a:cubicBezTo>
                  <a:cubicBezTo>
                    <a:pt x="292850" y="555879"/>
                    <a:pt x="259551" y="580425"/>
                    <a:pt x="233567" y="604818"/>
                  </a:cubicBezTo>
                  <a:cubicBezTo>
                    <a:pt x="233533" y="604852"/>
                    <a:pt x="233479" y="604853"/>
                    <a:pt x="233446" y="604819"/>
                  </a:cubicBezTo>
                  <a:cubicBezTo>
                    <a:pt x="233423" y="604797"/>
                    <a:pt x="233414" y="604763"/>
                    <a:pt x="233424" y="604733"/>
                  </a:cubicBezTo>
                  <a:cubicBezTo>
                    <a:pt x="236190" y="593975"/>
                    <a:pt x="235706" y="582639"/>
                    <a:pt x="232033" y="572157"/>
                  </a:cubicBezTo>
                  <a:cubicBezTo>
                    <a:pt x="227978" y="562712"/>
                    <a:pt x="219596" y="555820"/>
                    <a:pt x="209545" y="553669"/>
                  </a:cubicBezTo>
                  <a:cubicBezTo>
                    <a:pt x="188333" y="548326"/>
                    <a:pt x="159119" y="571605"/>
                    <a:pt x="127477" y="606447"/>
                  </a:cubicBezTo>
                  <a:cubicBezTo>
                    <a:pt x="127454" y="606489"/>
                    <a:pt x="127400" y="606504"/>
                    <a:pt x="127358" y="606481"/>
                  </a:cubicBezTo>
                  <a:cubicBezTo>
                    <a:pt x="127316" y="606457"/>
                    <a:pt x="127301" y="606403"/>
                    <a:pt x="127325" y="606362"/>
                  </a:cubicBezTo>
                  <a:cubicBezTo>
                    <a:pt x="153481" y="551202"/>
                    <a:pt x="174169" y="485165"/>
                    <a:pt x="141127" y="452133"/>
                  </a:cubicBezTo>
                  <a:cubicBezTo>
                    <a:pt x="117314" y="428320"/>
                    <a:pt x="73290" y="427568"/>
                    <a:pt x="6529" y="449828"/>
                  </a:cubicBezTo>
                  <a:cubicBezTo>
                    <a:pt x="1531" y="451490"/>
                    <a:pt x="-1172" y="456889"/>
                    <a:pt x="490" y="461886"/>
                  </a:cubicBezTo>
                  <a:cubicBezTo>
                    <a:pt x="2152" y="466884"/>
                    <a:pt x="7551" y="469587"/>
                    <a:pt x="12549" y="467925"/>
                  </a:cubicBezTo>
                  <a:cubicBezTo>
                    <a:pt x="70975" y="448456"/>
                    <a:pt x="109704" y="447675"/>
                    <a:pt x="127658" y="465630"/>
                  </a:cubicBezTo>
                  <a:cubicBezTo>
                    <a:pt x="167720" y="505692"/>
                    <a:pt x="95664" y="628288"/>
                    <a:pt x="71994" y="668579"/>
                  </a:cubicBezTo>
                  <a:cubicBezTo>
                    <a:pt x="67879" y="675570"/>
                    <a:pt x="64860" y="680742"/>
                    <a:pt x="63422" y="683543"/>
                  </a:cubicBezTo>
                  <a:cubicBezTo>
                    <a:pt x="60216" y="688035"/>
                    <a:pt x="61258" y="694274"/>
                    <a:pt x="65750" y="697480"/>
                  </a:cubicBezTo>
                  <a:cubicBezTo>
                    <a:pt x="65892" y="697582"/>
                    <a:pt x="66037" y="697679"/>
                    <a:pt x="66184" y="697773"/>
                  </a:cubicBezTo>
                  <a:cubicBezTo>
                    <a:pt x="67753" y="698915"/>
                    <a:pt x="69611" y="699595"/>
                    <a:pt x="71547" y="699735"/>
                  </a:cubicBezTo>
                  <a:cubicBezTo>
                    <a:pt x="76195" y="699735"/>
                    <a:pt x="80452" y="694239"/>
                    <a:pt x="90701" y="680999"/>
                  </a:cubicBezTo>
                  <a:cubicBezTo>
                    <a:pt x="164396" y="585873"/>
                    <a:pt x="193495" y="569328"/>
                    <a:pt x="204906" y="572186"/>
                  </a:cubicBezTo>
                  <a:cubicBezTo>
                    <a:pt x="209206" y="572824"/>
                    <a:pt x="212864" y="575653"/>
                    <a:pt x="214564" y="579653"/>
                  </a:cubicBezTo>
                  <a:cubicBezTo>
                    <a:pt x="220689" y="593941"/>
                    <a:pt x="208221" y="625164"/>
                    <a:pt x="198943" y="641461"/>
                  </a:cubicBezTo>
                  <a:cubicBezTo>
                    <a:pt x="196349" y="646037"/>
                    <a:pt x="197955" y="651850"/>
                    <a:pt x="202531" y="654445"/>
                  </a:cubicBezTo>
                  <a:cubicBezTo>
                    <a:pt x="206470" y="656679"/>
                    <a:pt x="211437" y="655830"/>
                    <a:pt x="214412" y="652415"/>
                  </a:cubicBezTo>
                  <a:cubicBezTo>
                    <a:pt x="247626" y="614048"/>
                    <a:pt x="292679" y="576329"/>
                    <a:pt x="307757" y="582206"/>
                  </a:cubicBezTo>
                  <a:cubicBezTo>
                    <a:pt x="310773" y="583282"/>
                    <a:pt x="313130" y="585679"/>
                    <a:pt x="314158" y="588712"/>
                  </a:cubicBezTo>
                  <a:cubicBezTo>
                    <a:pt x="319044" y="601609"/>
                    <a:pt x="309757" y="628145"/>
                    <a:pt x="302728" y="641842"/>
                  </a:cubicBezTo>
                  <a:cubicBezTo>
                    <a:pt x="300330" y="646525"/>
                    <a:pt x="302183" y="652264"/>
                    <a:pt x="306865" y="654662"/>
                  </a:cubicBezTo>
                  <a:cubicBezTo>
                    <a:pt x="308650" y="655576"/>
                    <a:pt x="310679" y="655903"/>
                    <a:pt x="312662" y="655596"/>
                  </a:cubicBezTo>
                  <a:lnTo>
                    <a:pt x="439535" y="636080"/>
                  </a:lnTo>
                  <a:cubicBezTo>
                    <a:pt x="440195" y="635924"/>
                    <a:pt x="440834" y="635695"/>
                    <a:pt x="441440" y="635394"/>
                  </a:cubicBezTo>
                  <a:lnTo>
                    <a:pt x="462910" y="656854"/>
                  </a:lnTo>
                  <a:cubicBezTo>
                    <a:pt x="527107" y="610039"/>
                    <a:pt x="601456" y="579054"/>
                    <a:pt x="679899" y="566423"/>
                  </a:cubicBezTo>
                  <a:cubicBezTo>
                    <a:pt x="679899" y="566423"/>
                    <a:pt x="701568" y="495491"/>
                    <a:pt x="785626" y="406460"/>
                  </a:cubicBezTo>
                  <a:lnTo>
                    <a:pt x="810572" y="431359"/>
                  </a:lnTo>
                  <a:lnTo>
                    <a:pt x="817306" y="424691"/>
                  </a:lnTo>
                  <a:cubicBezTo>
                    <a:pt x="817830" y="424177"/>
                    <a:pt x="846281" y="396116"/>
                    <a:pt x="876361" y="366779"/>
                  </a:cubicBezTo>
                  <a:lnTo>
                    <a:pt x="876361" y="340195"/>
                  </a:lnTo>
                  <a:cubicBezTo>
                    <a:pt x="850549" y="365322"/>
                    <a:pt x="823145" y="392259"/>
                    <a:pt x="810696" y="404517"/>
                  </a:cubicBezTo>
                  <a:lnTo>
                    <a:pt x="798857" y="392735"/>
                  </a:lnTo>
                  <a:lnTo>
                    <a:pt x="798857" y="392735"/>
                  </a:lnTo>
                  <a:lnTo>
                    <a:pt x="672364" y="266119"/>
                  </a:lnTo>
                  <a:lnTo>
                    <a:pt x="672317" y="266167"/>
                  </a:lnTo>
                  <a:lnTo>
                    <a:pt x="661325" y="255165"/>
                  </a:lnTo>
                  <a:close/>
                  <a:moveTo>
                    <a:pt x="665792" y="549526"/>
                  </a:moveTo>
                  <a:cubicBezTo>
                    <a:pt x="593866" y="562783"/>
                    <a:pt x="525493" y="590885"/>
                    <a:pt x="465034" y="632041"/>
                  </a:cubicBezTo>
                  <a:lnTo>
                    <a:pt x="455937" y="622945"/>
                  </a:lnTo>
                  <a:lnTo>
                    <a:pt x="579410" y="499472"/>
                  </a:lnTo>
                  <a:cubicBezTo>
                    <a:pt x="589003" y="503575"/>
                    <a:pt x="600126" y="501434"/>
                    <a:pt x="607509" y="494062"/>
                  </a:cubicBezTo>
                  <a:lnTo>
                    <a:pt x="607509" y="494062"/>
                  </a:lnTo>
                  <a:cubicBezTo>
                    <a:pt x="617495" y="484088"/>
                    <a:pt x="617505" y="467907"/>
                    <a:pt x="607531" y="457921"/>
                  </a:cubicBezTo>
                  <a:cubicBezTo>
                    <a:pt x="597557" y="447934"/>
                    <a:pt x="581376" y="447925"/>
                    <a:pt x="571390" y="457898"/>
                  </a:cubicBezTo>
                  <a:cubicBezTo>
                    <a:pt x="564004" y="465275"/>
                    <a:pt x="561848" y="476401"/>
                    <a:pt x="565942" y="486004"/>
                  </a:cubicBezTo>
                  <a:lnTo>
                    <a:pt x="442488" y="609467"/>
                  </a:lnTo>
                  <a:lnTo>
                    <a:pt x="433535" y="600513"/>
                  </a:lnTo>
                  <a:cubicBezTo>
                    <a:pt x="474700" y="540014"/>
                    <a:pt x="502802" y="471598"/>
                    <a:pt x="516050" y="399631"/>
                  </a:cubicBezTo>
                  <a:cubicBezTo>
                    <a:pt x="540234" y="389801"/>
                    <a:pt x="600517" y="360759"/>
                    <a:pt x="672126" y="292951"/>
                  </a:cubicBezTo>
                  <a:lnTo>
                    <a:pt x="772139" y="392963"/>
                  </a:lnTo>
                  <a:cubicBezTo>
                    <a:pt x="704311" y="464582"/>
                    <a:pt x="675546" y="525161"/>
                    <a:pt x="665792" y="549526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H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6C1A181-9AFC-9DF8-04F3-5CCC7105A35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7257" y="4195222"/>
            <a:ext cx="9178513" cy="948278"/>
            <a:chOff x="-17257" y="4195222"/>
            <a:chExt cx="9178513" cy="948278"/>
          </a:xfrm>
        </p:grpSpPr>
        <p:sp>
          <p:nvSpPr>
            <p:cNvPr id="3" name="Right Triangle 2">
              <a:extLst>
                <a:ext uri="{FF2B5EF4-FFF2-40B4-BE49-F238E27FC236}">
                  <a16:creationId xmlns:a16="http://schemas.microsoft.com/office/drawing/2014/main" id="{FF31C4A8-871D-5A08-E9D2-2B20DD11EA3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195222"/>
              <a:ext cx="9161256" cy="933620"/>
            </a:xfrm>
            <a:prstGeom prst="rtTriangle">
              <a:avLst/>
            </a:prstGeom>
            <a:solidFill>
              <a:srgbClr val="393B8F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648719D9-0E25-354E-BB65-0023AC23F7F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-17257" y="4374842"/>
              <a:ext cx="9161256" cy="768658"/>
            </a:xfrm>
            <a:prstGeom prst="rtTriangle">
              <a:avLst/>
            </a:prstGeom>
            <a:solidFill>
              <a:srgbClr val="393B8F">
                <a:alpha val="4092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D7C2C471-C61D-CC0A-AE9E-00319790EE9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523386"/>
              <a:ext cx="9161256" cy="619125"/>
            </a:xfrm>
            <a:prstGeom prst="rtTriangl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F1D980-E372-6632-9718-1A7E9DF7FDB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90703" y="4646943"/>
              <a:ext cx="9973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PF Highway Gothic" panose="02000506040000020004" pitchFamily="2" charset="0"/>
                  <a:cs typeface="Arial" panose="020B0604020202020204" pitchFamily="34" charset="0"/>
                </a:rPr>
                <a:t>Allergy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638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F68E301-C711-01FF-4588-D5C9D56E6DA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6892819" cy="647642"/>
            <a:chOff x="0" y="0"/>
            <a:chExt cx="6892819" cy="64764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CDAA35-48EA-0C91-4582-C15FD26CC19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892819" cy="565613"/>
            </a:xfrm>
            <a:prstGeom prst="rect">
              <a:avLst/>
            </a:prstGeom>
            <a:gradFill>
              <a:gsLst>
                <a:gs pos="0">
                  <a:srgbClr val="6480B6">
                    <a:alpha val="0"/>
                  </a:srgbClr>
                </a:gs>
                <a:gs pos="60000">
                  <a:schemeClr val="accent2"/>
                </a:gs>
                <a:gs pos="100000">
                  <a:srgbClr val="C8500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3778DF0-85E6-FCC9-1BA9-E22285F8DD5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01923"/>
              <a:ext cx="6892819" cy="45719"/>
            </a:xfrm>
            <a:prstGeom prst="rect">
              <a:avLst/>
            </a:prstGeom>
            <a:gradFill>
              <a:gsLst>
                <a:gs pos="0">
                  <a:srgbClr val="6480B6">
                    <a:alpha val="0"/>
                  </a:srgbClr>
                </a:gs>
                <a:gs pos="51000">
                  <a:schemeClr val="accent2"/>
                </a:gs>
                <a:gs pos="100000">
                  <a:srgbClr val="C8500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D338449-ADB1-624D-4D75-A647326A436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90703" y="4646943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F Highway Gothic" panose="02000506040000020004" pitchFamily="2" charset="0"/>
                <a:cs typeface="Arial" panose="020B0604020202020204" pitchFamily="34" charset="0"/>
              </a:rPr>
              <a:t>Allergy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5621B5E-9CC6-D606-34D2-2C529310196D}"/>
              </a:ext>
            </a:extLst>
          </p:cNvPr>
          <p:cNvSpPr txBox="1"/>
          <p:nvPr/>
        </p:nvSpPr>
        <p:spPr>
          <a:xfrm>
            <a:off x="179388" y="99950"/>
            <a:ext cx="5287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venir Heavy" panose="02000503020000020003" pitchFamily="2" charset="0"/>
                <a:cs typeface="Segoe UI" panose="020B0502040204020203" pitchFamily="34" charset="0"/>
              </a:rPr>
              <a:t>SECTION: Confidential comments to the Editor</a:t>
            </a:r>
            <a:endParaRPr lang="en-CH" sz="1800" dirty="0">
              <a:solidFill>
                <a:schemeClr val="bg1"/>
              </a:solidFill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5D43F59-357C-8350-7EF0-BCCDF195A500}"/>
              </a:ext>
            </a:extLst>
          </p:cNvPr>
          <p:cNvSpPr txBox="1">
            <a:spLocks noChangeArrowheads="1"/>
          </p:cNvSpPr>
          <p:nvPr/>
        </p:nvSpPr>
        <p:spPr>
          <a:xfrm>
            <a:off x="566928" y="4108146"/>
            <a:ext cx="7145465" cy="2119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AC868044-7FCB-B579-519D-97783358287A}"/>
              </a:ext>
            </a:extLst>
          </p:cNvPr>
          <p:cNvSpPr txBox="1">
            <a:spLocks/>
          </p:cNvSpPr>
          <p:nvPr/>
        </p:nvSpPr>
        <p:spPr>
          <a:xfrm>
            <a:off x="356011" y="1781236"/>
            <a:ext cx="4999760" cy="1725024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sz="18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Additional justifications for decision/scoring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Confidence in validity, reliability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Issues to be re</a:t>
            </a:r>
            <a:r>
              <a:rPr lang="tr-TR" sz="1800" dirty="0">
                <a:latin typeface="Avenir Book" panose="02000503020000020003" pitchFamily="2" charset="0"/>
                <a:cs typeface="Calibri" panose="020F0502020204030204" pitchFamily="34" charset="0"/>
              </a:rPr>
              <a:t>-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reviewed in case of a major revision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4009D28-B8D7-A4D4-D70B-6D4CBE97A04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812088" y="361906"/>
            <a:ext cx="933620" cy="933620"/>
            <a:chOff x="7574452" y="208954"/>
            <a:chExt cx="1229061" cy="122906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8181713-0082-D481-110C-464967A27A5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74452" y="208954"/>
              <a:ext cx="1229061" cy="1229061"/>
            </a:xfrm>
            <a:prstGeom prst="ellips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pic>
          <p:nvPicPr>
            <p:cNvPr id="6" name="Graphic 5" descr="Eye outline">
              <a:extLst>
                <a:ext uri="{FF2B5EF4-FFF2-40B4-BE49-F238E27FC236}">
                  <a16:creationId xmlns:a16="http://schemas.microsoft.com/office/drawing/2014/main" id="{12F623CF-F79F-707B-67D3-67E5F0333F9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742165" y="346184"/>
              <a:ext cx="914400" cy="914400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B38EC6C-A79E-DFC1-CFDF-E223F4FCEFD3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>
              <a:off x="7965616" y="346184"/>
              <a:ext cx="467497" cy="91440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9096743-B8D0-9ABA-3F96-4EDE4593FCC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7257" y="4195222"/>
            <a:ext cx="9178513" cy="948278"/>
            <a:chOff x="-17257" y="4195222"/>
            <a:chExt cx="9178513" cy="948278"/>
          </a:xfrm>
        </p:grpSpPr>
        <p:sp>
          <p:nvSpPr>
            <p:cNvPr id="3" name="Right Triangle 2">
              <a:extLst>
                <a:ext uri="{FF2B5EF4-FFF2-40B4-BE49-F238E27FC236}">
                  <a16:creationId xmlns:a16="http://schemas.microsoft.com/office/drawing/2014/main" id="{A9C639CF-27CC-A5B9-F4DA-4BF2B891085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195222"/>
              <a:ext cx="9161256" cy="933620"/>
            </a:xfrm>
            <a:prstGeom prst="rtTriangle">
              <a:avLst/>
            </a:prstGeom>
            <a:solidFill>
              <a:srgbClr val="393B8F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9616B900-FF96-ADA1-A561-DED47FFDAA4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-17257" y="4374842"/>
              <a:ext cx="9161256" cy="768658"/>
            </a:xfrm>
            <a:prstGeom prst="rtTriangle">
              <a:avLst/>
            </a:prstGeom>
            <a:solidFill>
              <a:srgbClr val="393B8F">
                <a:alpha val="4092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6AAF8583-EBB4-DAB9-EAA1-D2812A30187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523386"/>
              <a:ext cx="9161256" cy="619125"/>
            </a:xfrm>
            <a:prstGeom prst="rtTriangl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F9F60A9-386F-5810-7F2A-C2E037400C4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90703" y="4646943"/>
              <a:ext cx="9973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PF Highway Gothic" panose="02000506040000020004" pitchFamily="2" charset="0"/>
                  <a:cs typeface="Arial" panose="020B0604020202020204" pitchFamily="34" charset="0"/>
                </a:rPr>
                <a:t>Allergy</a:t>
              </a:r>
            </a:p>
          </p:txBody>
        </p:sp>
      </p:grp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CBEC56CA-2DE3-F553-2EEA-EBA704C0EA82}"/>
              </a:ext>
            </a:extLst>
          </p:cNvPr>
          <p:cNvSpPr txBox="1">
            <a:spLocks/>
          </p:cNvSpPr>
          <p:nvPr/>
        </p:nvSpPr>
        <p:spPr>
          <a:xfrm>
            <a:off x="5514396" y="1937960"/>
            <a:ext cx="3273593" cy="1772783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Ethical issues 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Bias issues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Uncertainties of reviewer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Other “private” concerns</a:t>
            </a:r>
          </a:p>
          <a:p>
            <a:pPr>
              <a:buFont typeface="Wingdings" pitchFamily="2" charset="2"/>
              <a:buChar char="§"/>
            </a:pPr>
            <a:endParaRPr lang="en-US" sz="1800" dirty="0">
              <a:latin typeface="Avenir Book" panose="02000503020000020003" pitchFamily="2" charset="0"/>
            </a:endParaRP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358F334A-BA95-3ED5-2F6A-E44FF65DFAB1}"/>
              </a:ext>
            </a:extLst>
          </p:cNvPr>
          <p:cNvSpPr txBox="1">
            <a:spLocks/>
          </p:cNvSpPr>
          <p:nvPr/>
        </p:nvSpPr>
        <p:spPr>
          <a:xfrm>
            <a:off x="356011" y="786738"/>
            <a:ext cx="6994989" cy="76507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800" b="1" dirty="0">
                <a:latin typeface="Avenir Heavy" panose="02000503020000020003" pitchFamily="2" charset="0"/>
                <a:cs typeface="Calibri" panose="020F0502020204030204" pitchFamily="34" charset="0"/>
              </a:rPr>
              <a:t>Please feel free to mention any issue related to the publication</a:t>
            </a:r>
            <a:br>
              <a:rPr lang="en-US" sz="1800" b="1" dirty="0">
                <a:latin typeface="Avenir Heavy" panose="02000503020000020003" pitchFamily="2" charset="0"/>
                <a:cs typeface="Calibri" panose="020F0502020204030204" pitchFamily="34" charset="0"/>
              </a:rPr>
            </a:br>
            <a:r>
              <a:rPr lang="en-US" sz="1800" b="1" dirty="0">
                <a:latin typeface="Avenir Heavy" panose="02000503020000020003" pitchFamily="2" charset="0"/>
                <a:cs typeface="Calibri" panose="020F0502020204030204" pitchFamily="34" charset="0"/>
              </a:rPr>
              <a:t>of the manuscript: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CEB9874C-1B37-2E73-DB56-41AB66B09399}"/>
              </a:ext>
            </a:extLst>
          </p:cNvPr>
          <p:cNvSpPr txBox="1">
            <a:spLocks/>
          </p:cNvSpPr>
          <p:nvPr/>
        </p:nvSpPr>
        <p:spPr>
          <a:xfrm>
            <a:off x="472227" y="3643640"/>
            <a:ext cx="8182288" cy="921514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tabLst>
                <a:tab pos="3773488" algn="l"/>
              </a:tabLst>
            </a:pPr>
            <a:r>
              <a:rPr lang="en-GB" sz="1800" i="1" dirty="0">
                <a:solidFill>
                  <a:srgbClr val="C85001"/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If you have a conflict of interest, please state this before accepting to review or inform the editors here</a:t>
            </a:r>
            <a:endParaRPr lang="en-US" sz="1800" i="1" dirty="0">
              <a:solidFill>
                <a:srgbClr val="C85001"/>
              </a:solidFill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1800" i="1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717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90D34-445B-D0FB-CD22-20F08C4B7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5381BB0C-2A34-79AF-D453-34406F904AE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6892819" cy="647642"/>
            <a:chOff x="0" y="0"/>
            <a:chExt cx="6892819" cy="64764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ED814E9-A76C-8A43-0D4E-DA2650F1F4C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892819" cy="565613"/>
            </a:xfrm>
            <a:prstGeom prst="rect">
              <a:avLst/>
            </a:prstGeom>
            <a:gradFill>
              <a:gsLst>
                <a:gs pos="0">
                  <a:srgbClr val="6480B6">
                    <a:alpha val="0"/>
                  </a:srgbClr>
                </a:gs>
                <a:gs pos="60000">
                  <a:schemeClr val="accent2"/>
                </a:gs>
                <a:gs pos="100000">
                  <a:srgbClr val="C8500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A5FAFCE-E4BC-F411-D02B-ADC3C9EEC23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01923"/>
              <a:ext cx="6892819" cy="45719"/>
            </a:xfrm>
            <a:prstGeom prst="rect">
              <a:avLst/>
            </a:prstGeom>
            <a:gradFill>
              <a:gsLst>
                <a:gs pos="0">
                  <a:srgbClr val="6480B6">
                    <a:alpha val="0"/>
                  </a:srgbClr>
                </a:gs>
                <a:gs pos="51000">
                  <a:schemeClr val="accent2"/>
                </a:gs>
                <a:gs pos="100000">
                  <a:srgbClr val="C8500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8663142-4700-27B6-AD27-C52756503D3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90703" y="4646943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F Highway Gothic" panose="02000506040000020004" pitchFamily="2" charset="0"/>
                <a:cs typeface="Arial" panose="020B0604020202020204" pitchFamily="34" charset="0"/>
              </a:rPr>
              <a:t>Allergy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BB1EB4AF-1844-1E7B-A316-E5BBC099B2E6}"/>
              </a:ext>
            </a:extLst>
          </p:cNvPr>
          <p:cNvSpPr txBox="1">
            <a:spLocks noChangeArrowheads="1"/>
          </p:cNvSpPr>
          <p:nvPr/>
        </p:nvSpPr>
        <p:spPr>
          <a:xfrm>
            <a:off x="566928" y="4108146"/>
            <a:ext cx="7145465" cy="2119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raphic 5" descr="Eye outline">
            <a:extLst>
              <a:ext uri="{FF2B5EF4-FFF2-40B4-BE49-F238E27FC236}">
                <a16:creationId xmlns:a16="http://schemas.microsoft.com/office/drawing/2014/main" id="{0CB8296F-9123-A2B8-7F41-2C3BD8439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42165" y="346184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029C28-E11A-476A-3109-D9408C10B0F8}"/>
              </a:ext>
            </a:extLst>
          </p:cNvPr>
          <p:cNvSpPr txBox="1"/>
          <p:nvPr/>
        </p:nvSpPr>
        <p:spPr>
          <a:xfrm>
            <a:off x="155638" y="98140"/>
            <a:ext cx="371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venir Heavy" panose="02000503020000020003" pitchFamily="2" charset="0"/>
                <a:cs typeface="Segoe UI" panose="020B0502040204020203" pitchFamily="34" charset="0"/>
              </a:rPr>
              <a:t>SECTION: Comments to Authors</a:t>
            </a:r>
            <a:endParaRPr lang="en-CH" sz="1800" dirty="0">
              <a:solidFill>
                <a:schemeClr val="bg1"/>
              </a:solidFill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5003AF3C-74B7-2398-9FD4-5430C377A70B}"/>
              </a:ext>
            </a:extLst>
          </p:cNvPr>
          <p:cNvSpPr txBox="1">
            <a:spLocks/>
          </p:cNvSpPr>
          <p:nvPr/>
        </p:nvSpPr>
        <p:spPr>
          <a:xfrm>
            <a:off x="487435" y="1563687"/>
            <a:ext cx="8371557" cy="2626487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Introduce with a short paragraph what you understand from the manuscript</a:t>
            </a:r>
            <a:b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</a:b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by mentioning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major strengths and weaknesses</a:t>
            </a:r>
            <a:endParaRPr lang="en-US" sz="1800" dirty="0">
              <a:solidFill>
                <a:srgbClr val="C85001"/>
              </a:solidFill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Do not write any decision or a statement that may give the impression</a:t>
            </a:r>
            <a:b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</a:b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of a decision. </a:t>
            </a:r>
            <a:r>
              <a:rPr lang="en-US" sz="1800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Avoid</a:t>
            </a:r>
            <a:r>
              <a:rPr lang="en-US" sz="1800" dirty="0">
                <a:solidFill>
                  <a:schemeClr val="accent2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very</a:t>
            </a:r>
            <a:r>
              <a:rPr lang="en-US" sz="1800" dirty="0">
                <a:solidFill>
                  <a:schemeClr val="accent2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favorable or 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very</a:t>
            </a:r>
            <a:r>
              <a:rPr lang="en-US" sz="1800" dirty="0">
                <a:solidFill>
                  <a:schemeClr val="accent2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negative</a:t>
            </a:r>
            <a:r>
              <a:rPr lang="en-US" sz="1800" dirty="0">
                <a:solidFill>
                  <a:schemeClr val="accent2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general</a:t>
            </a:r>
            <a:r>
              <a:rPr lang="en-US" sz="1800" dirty="0">
                <a:solidFill>
                  <a:schemeClr val="accent2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statements</a:t>
            </a:r>
            <a:endParaRPr lang="en-US" sz="1800" dirty="0">
              <a:solidFill>
                <a:srgbClr val="C85001"/>
              </a:solidFill>
              <a:latin typeface="Avenir Book" panose="02000503020000020003" pitchFamily="2" charset="0"/>
            </a:endParaRPr>
          </a:p>
          <a:p>
            <a:pPr>
              <a:lnSpc>
                <a:spcPct val="150000"/>
              </a:lnSpc>
            </a:pPr>
            <a:endParaRPr lang="en-US" sz="1800" dirty="0">
              <a:latin typeface="Avenir Book" panose="02000503020000020003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DC8680-F117-4860-476D-C52FCE43AE26}"/>
              </a:ext>
            </a:extLst>
          </p:cNvPr>
          <p:cNvGrpSpPr/>
          <p:nvPr/>
        </p:nvGrpSpPr>
        <p:grpSpPr>
          <a:xfrm>
            <a:off x="-17257" y="4195222"/>
            <a:ext cx="9178513" cy="948278"/>
            <a:chOff x="-17257" y="4195222"/>
            <a:chExt cx="9178513" cy="948278"/>
          </a:xfrm>
        </p:grpSpPr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F87040F3-6D40-A848-0159-C02C0AD74188}"/>
                </a:ext>
              </a:extLst>
            </p:cNvPr>
            <p:cNvSpPr/>
            <p:nvPr/>
          </p:nvSpPr>
          <p:spPr>
            <a:xfrm flipH="1">
              <a:off x="0" y="4195222"/>
              <a:ext cx="9161256" cy="933620"/>
            </a:xfrm>
            <a:prstGeom prst="rtTriangle">
              <a:avLst/>
            </a:prstGeom>
            <a:solidFill>
              <a:srgbClr val="393B8F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AAF5AE9F-78DE-B421-DDCB-C3F6C1A7FD75}"/>
                </a:ext>
              </a:extLst>
            </p:cNvPr>
            <p:cNvSpPr/>
            <p:nvPr/>
          </p:nvSpPr>
          <p:spPr>
            <a:xfrm flipH="1">
              <a:off x="-17257" y="4374842"/>
              <a:ext cx="9161256" cy="768658"/>
            </a:xfrm>
            <a:prstGeom prst="rtTriangle">
              <a:avLst/>
            </a:prstGeom>
            <a:solidFill>
              <a:srgbClr val="393B8F">
                <a:alpha val="4092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4258A95F-823A-A17B-E935-AFDCA27D161A}"/>
                </a:ext>
              </a:extLst>
            </p:cNvPr>
            <p:cNvSpPr/>
            <p:nvPr/>
          </p:nvSpPr>
          <p:spPr>
            <a:xfrm flipH="1">
              <a:off x="0" y="4523386"/>
              <a:ext cx="9161256" cy="619125"/>
            </a:xfrm>
            <a:prstGeom prst="rtTriangl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830BC59-2FD4-AC6F-9341-967299607D81}"/>
                </a:ext>
              </a:extLst>
            </p:cNvPr>
            <p:cNvSpPr txBox="1"/>
            <p:nvPr/>
          </p:nvSpPr>
          <p:spPr>
            <a:xfrm>
              <a:off x="7990703" y="4646943"/>
              <a:ext cx="9973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PF Highway Gothic" panose="02000506040000020004" pitchFamily="2" charset="0"/>
                  <a:cs typeface="Arial" panose="020B0604020202020204" pitchFamily="34" charset="0"/>
                </a:rPr>
                <a:t>Allergy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7BBEB29-7BEB-D9DA-825D-F71DF41EB75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812088" y="361906"/>
            <a:ext cx="933620" cy="933620"/>
            <a:chOff x="7574452" y="208954"/>
            <a:chExt cx="1229061" cy="122906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929B1DB-CFFB-5340-457D-A797C36930A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74452" y="208954"/>
              <a:ext cx="1229061" cy="1229061"/>
            </a:xfrm>
            <a:prstGeom prst="ellips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pic>
          <p:nvPicPr>
            <p:cNvPr id="14" name="Graphic 13" descr="Eye outline">
              <a:extLst>
                <a:ext uri="{FF2B5EF4-FFF2-40B4-BE49-F238E27FC236}">
                  <a16:creationId xmlns:a16="http://schemas.microsoft.com/office/drawing/2014/main" id="{8BADA586-B82C-EDF5-3820-923084E58F0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742165" y="346184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3022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>
            <a:extLst>
              <a:ext uri="{FF2B5EF4-FFF2-40B4-BE49-F238E27FC236}">
                <a16:creationId xmlns:a16="http://schemas.microsoft.com/office/drawing/2014/main" id="{64DC852D-7038-3C47-B75D-7BC08792D616}"/>
              </a:ext>
            </a:extLst>
          </p:cNvPr>
          <p:cNvSpPr txBox="1">
            <a:spLocks noChangeArrowheads="1"/>
          </p:cNvSpPr>
          <p:nvPr/>
        </p:nvSpPr>
        <p:spPr>
          <a:xfrm>
            <a:off x="899993" y="1311084"/>
            <a:ext cx="7325726" cy="888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655"/>
              </a:lnSpc>
              <a:buFont typeface="Arial" panose="020B0604020202020204" pitchFamily="34" charset="0"/>
              <a:buNone/>
            </a:pPr>
            <a:r>
              <a:rPr lang="en-US" sz="1800" b="1" dirty="0">
                <a:latin typeface="Avenir Heavy" panose="02000503020000020003" pitchFamily="2" charset="0"/>
                <a:cs typeface="Calibri" panose="020F0502020204030204" pitchFamily="34" charset="0"/>
              </a:rPr>
              <a:t>Editorial Assistants check full adherence to instructions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:</a:t>
            </a:r>
          </a:p>
          <a:p>
            <a:pPr marL="385763" lvl="2" indent="-385763" algn="ctr">
              <a:lnSpc>
                <a:spcPts val="2655"/>
              </a:lnSpc>
              <a:buFont typeface="Arial" panose="020B0604020202020204" pitchFamily="34" charset="0"/>
              <a:buNone/>
            </a:pPr>
            <a:endParaRPr lang="en-US" sz="1800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5A2EF14-113B-EE82-0F0F-A2D2DB403C77}"/>
              </a:ext>
            </a:extLst>
          </p:cNvPr>
          <p:cNvGrpSpPr/>
          <p:nvPr/>
        </p:nvGrpSpPr>
        <p:grpSpPr>
          <a:xfrm>
            <a:off x="1849074" y="1929340"/>
            <a:ext cx="344317" cy="976968"/>
            <a:chOff x="1054315" y="2901461"/>
            <a:chExt cx="404086" cy="1130493"/>
          </a:xfrm>
        </p:grpSpPr>
        <p:pic>
          <p:nvPicPr>
            <p:cNvPr id="13" name="Graphic 12" descr="Badge 1 with solid fill">
              <a:extLst>
                <a:ext uri="{FF2B5EF4-FFF2-40B4-BE49-F238E27FC236}">
                  <a16:creationId xmlns:a16="http://schemas.microsoft.com/office/drawing/2014/main" id="{65E59D83-0E93-B342-5254-A244EE4A4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54315" y="2901461"/>
              <a:ext cx="404085" cy="404085"/>
            </a:xfrm>
            <a:prstGeom prst="rect">
              <a:avLst/>
            </a:prstGeom>
          </p:spPr>
        </p:pic>
        <p:pic>
          <p:nvPicPr>
            <p:cNvPr id="14" name="Graphic 13" descr="Badge with solid fill">
              <a:extLst>
                <a:ext uri="{FF2B5EF4-FFF2-40B4-BE49-F238E27FC236}">
                  <a16:creationId xmlns:a16="http://schemas.microsoft.com/office/drawing/2014/main" id="{DCF29050-E1AA-C946-2F33-602E75E1F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54316" y="3264665"/>
              <a:ext cx="404085" cy="404085"/>
            </a:xfrm>
            <a:prstGeom prst="rect">
              <a:avLst/>
            </a:prstGeom>
          </p:spPr>
        </p:pic>
        <p:pic>
          <p:nvPicPr>
            <p:cNvPr id="15" name="Graphic 14" descr="Badge 3 with solid fill">
              <a:extLst>
                <a:ext uri="{FF2B5EF4-FFF2-40B4-BE49-F238E27FC236}">
                  <a16:creationId xmlns:a16="http://schemas.microsoft.com/office/drawing/2014/main" id="{5AC6AC7E-1680-A76D-832E-380D11F49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54315" y="3627869"/>
              <a:ext cx="404085" cy="404085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A30E568-9DAE-9307-D3C3-CAEAD7F629AF}"/>
              </a:ext>
            </a:extLst>
          </p:cNvPr>
          <p:cNvSpPr txBox="1"/>
          <p:nvPr/>
        </p:nvSpPr>
        <p:spPr>
          <a:xfrm>
            <a:off x="1637827" y="3004766"/>
            <a:ext cx="766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600" dirty="0">
                <a:latin typeface="Avenir Heavy" panose="02000503020000020003" pitchFamily="2" charset="0"/>
              </a:rPr>
              <a:t>Word count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5AB72-4624-AEA2-D415-0A94BF15F728}"/>
              </a:ext>
            </a:extLst>
          </p:cNvPr>
          <p:cNvSpPr txBox="1"/>
          <p:nvPr/>
        </p:nvSpPr>
        <p:spPr>
          <a:xfrm>
            <a:off x="775818" y="3004766"/>
            <a:ext cx="657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600" dirty="0">
                <a:latin typeface="Avenir Heavy" panose="02000503020000020003" pitchFamily="2" charset="0"/>
              </a:rPr>
              <a:t>Style</a:t>
            </a:r>
          </a:p>
        </p:txBody>
      </p:sp>
      <p:pic>
        <p:nvPicPr>
          <p:cNvPr id="18" name="Graphic 17" descr="Scatterplot with solid fill">
            <a:extLst>
              <a:ext uri="{FF2B5EF4-FFF2-40B4-BE49-F238E27FC236}">
                <a16:creationId xmlns:a16="http://schemas.microsoft.com/office/drawing/2014/main" id="{33B51CE2-6FBA-576D-E485-396FBF8423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83513" y="2062863"/>
            <a:ext cx="751964" cy="75196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F34424B-6615-5137-5F8D-1DE92A2C126F}"/>
              </a:ext>
            </a:extLst>
          </p:cNvPr>
          <p:cNvSpPr txBox="1"/>
          <p:nvPr/>
        </p:nvSpPr>
        <p:spPr>
          <a:xfrm>
            <a:off x="3760554" y="2999007"/>
            <a:ext cx="12597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H" sz="1600" dirty="0">
                <a:latin typeface="Avenir Heavy" panose="02000503020000020003" pitchFamily="2" charset="0"/>
              </a:rPr>
              <a:t>Format</a:t>
            </a:r>
          </a:p>
          <a:p>
            <a:pPr algn="ctr"/>
            <a:r>
              <a:rPr lang="en-CH" sz="1600" dirty="0">
                <a:latin typeface="Avenir Heavy" panose="02000503020000020003" pitchFamily="2" charset="0"/>
              </a:rPr>
              <a:t>of the text</a:t>
            </a:r>
          </a:p>
          <a:p>
            <a:pPr algn="ctr"/>
            <a:r>
              <a:rPr lang="en-CH" sz="1600" dirty="0">
                <a:latin typeface="Avenir Heavy" panose="02000503020000020003" pitchFamily="2" charset="0"/>
              </a:rPr>
              <a:t>and figures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BB8F17-D56E-3D6F-5771-D75C2ED83D34}"/>
              </a:ext>
            </a:extLst>
          </p:cNvPr>
          <p:cNvSpPr txBox="1"/>
          <p:nvPr/>
        </p:nvSpPr>
        <p:spPr>
          <a:xfrm>
            <a:off x="2637879" y="3019424"/>
            <a:ext cx="866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1600" dirty="0">
                <a:latin typeface="Avenir Heavy" panose="02000503020000020003" pitchFamily="2" charset="0"/>
              </a:rPr>
              <a:t>Cover letter</a:t>
            </a:r>
          </a:p>
        </p:txBody>
      </p:sp>
      <p:pic>
        <p:nvPicPr>
          <p:cNvPr id="21" name="Graphic 20" descr="CheckList with solid fill">
            <a:extLst>
              <a:ext uri="{FF2B5EF4-FFF2-40B4-BE49-F238E27FC236}">
                <a16:creationId xmlns:a16="http://schemas.microsoft.com/office/drawing/2014/main" id="{8D15F960-EDCA-A20A-7980-8D03C307FD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1633" y="2062863"/>
            <a:ext cx="714420" cy="714420"/>
          </a:xfrm>
          <a:prstGeom prst="rect">
            <a:avLst/>
          </a:prstGeom>
        </p:spPr>
      </p:pic>
      <p:pic>
        <p:nvPicPr>
          <p:cNvPr id="22" name="Graphic 21" descr="Open envelope with solid fill">
            <a:extLst>
              <a:ext uri="{FF2B5EF4-FFF2-40B4-BE49-F238E27FC236}">
                <a16:creationId xmlns:a16="http://schemas.microsoft.com/office/drawing/2014/main" id="{CFAD171D-C4BC-1057-CC8C-A3E4A7758EF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737070" y="2067386"/>
            <a:ext cx="667828" cy="66782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87DC6B5-FA6F-8B68-3C9B-D05E9FFEB937}"/>
              </a:ext>
            </a:extLst>
          </p:cNvPr>
          <p:cNvSpPr txBox="1"/>
          <p:nvPr/>
        </p:nvSpPr>
        <p:spPr>
          <a:xfrm>
            <a:off x="5244345" y="2999007"/>
            <a:ext cx="13858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1600" dirty="0">
                <a:latin typeface="Avenir Heavy" panose="02000503020000020003" pitchFamily="2" charset="0"/>
              </a:rPr>
              <a:t>Conflict</a:t>
            </a:r>
            <a:br>
              <a:rPr lang="en-CH" sz="1600" dirty="0">
                <a:latin typeface="Avenir Heavy" panose="02000503020000020003" pitchFamily="2" charset="0"/>
              </a:rPr>
            </a:br>
            <a:r>
              <a:rPr lang="en-CH" sz="1600" dirty="0">
                <a:latin typeface="Avenir Heavy" panose="02000503020000020003" pitchFamily="2" charset="0"/>
              </a:rPr>
              <a:t>of interest /</a:t>
            </a:r>
          </a:p>
          <a:p>
            <a:pPr algn="ctr"/>
            <a:r>
              <a:rPr lang="en-GB" sz="1600" dirty="0">
                <a:latin typeface="Avenir Heavy" panose="02000503020000020003" pitchFamily="2" charset="0"/>
              </a:rPr>
              <a:t>d</a:t>
            </a:r>
            <a:r>
              <a:rPr lang="en-CH" sz="1600" dirty="0">
                <a:latin typeface="Avenir Heavy" panose="02000503020000020003" pitchFamily="2" charset="0"/>
              </a:rPr>
              <a:t>isclosure statement</a:t>
            </a:r>
          </a:p>
        </p:txBody>
      </p:sp>
      <p:pic>
        <p:nvPicPr>
          <p:cNvPr id="24" name="Graphic 23" descr="Handshake outline">
            <a:extLst>
              <a:ext uri="{FF2B5EF4-FFF2-40B4-BE49-F238E27FC236}">
                <a16:creationId xmlns:a16="http://schemas.microsoft.com/office/drawing/2014/main" id="{ADFC445A-A869-C1F8-51A5-2A3BB90AD2B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421184" y="1960624"/>
            <a:ext cx="914400" cy="914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CF21D28-22AF-B3E3-B046-0365DE045496}"/>
              </a:ext>
            </a:extLst>
          </p:cNvPr>
          <p:cNvSpPr txBox="1"/>
          <p:nvPr/>
        </p:nvSpPr>
        <p:spPr>
          <a:xfrm>
            <a:off x="6883675" y="2999007"/>
            <a:ext cx="13858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err="1">
                <a:latin typeface="Avenir Heavy" panose="02000503020000020003" pitchFamily="2" charset="0"/>
              </a:rPr>
              <a:t>Graphical</a:t>
            </a:r>
            <a:endParaRPr lang="pl-PL" sz="1600" dirty="0">
              <a:latin typeface="Avenir Heavy" panose="02000503020000020003" pitchFamily="2" charset="0"/>
            </a:endParaRPr>
          </a:p>
          <a:p>
            <a:pPr algn="ctr"/>
            <a:r>
              <a:rPr lang="pl-PL" sz="1600" dirty="0" err="1">
                <a:latin typeface="Avenir Heavy" panose="02000503020000020003" pitchFamily="2" charset="0"/>
              </a:rPr>
              <a:t>Abstracts</a:t>
            </a:r>
            <a:r>
              <a:rPr lang="pl-PL" sz="1600" dirty="0">
                <a:latin typeface="Avenir Heavy" panose="02000503020000020003" pitchFamily="2" charset="0"/>
              </a:rPr>
              <a:t> </a:t>
            </a:r>
          </a:p>
          <a:p>
            <a:pPr algn="ctr"/>
            <a:r>
              <a:rPr lang="pl-PL" sz="1600" i="1" dirty="0">
                <a:latin typeface="Avenir Light Oblique" panose="020B0402020203090204" pitchFamily="34" charset="77"/>
              </a:rPr>
              <a:t>(</a:t>
            </a:r>
            <a:r>
              <a:rPr lang="pl-PL" sz="1600" i="1" dirty="0" err="1">
                <a:latin typeface="Avenir Light Oblique" panose="020B0402020203090204" pitchFamily="34" charset="77"/>
              </a:rPr>
              <a:t>Original</a:t>
            </a:r>
            <a:r>
              <a:rPr lang="pl-PL" sz="1600" i="1" dirty="0">
                <a:latin typeface="Avenir Light Oblique" panose="020B0402020203090204" pitchFamily="34" charset="77"/>
              </a:rPr>
              <a:t> </a:t>
            </a:r>
            <a:r>
              <a:rPr lang="pl-PL" sz="1600" i="1" dirty="0" err="1">
                <a:latin typeface="Avenir Light Oblique" panose="020B0402020203090204" pitchFamily="34" charset="77"/>
              </a:rPr>
              <a:t>Articles</a:t>
            </a:r>
            <a:r>
              <a:rPr lang="pl-PL" sz="1600" i="1" dirty="0">
                <a:latin typeface="Avenir Light Oblique" panose="020B0402020203090204" pitchFamily="34" charset="77"/>
              </a:rPr>
              <a:t> </a:t>
            </a:r>
            <a:r>
              <a:rPr lang="pl-PL" sz="1600" i="1" dirty="0" err="1">
                <a:latin typeface="Avenir Light Oblique" panose="020B0402020203090204" pitchFamily="34" charset="77"/>
              </a:rPr>
              <a:t>only</a:t>
            </a:r>
            <a:r>
              <a:rPr lang="pl-PL" sz="1600" i="1" dirty="0">
                <a:latin typeface="Avenir Light Oblique" panose="020B0402020203090204" pitchFamily="34" charset="77"/>
              </a:rPr>
              <a:t>)</a:t>
            </a:r>
            <a:endParaRPr lang="en-CH" sz="1600" i="1" dirty="0">
              <a:latin typeface="Avenir Light Oblique" panose="020B0402020203090204" pitchFamily="34" charset="77"/>
            </a:endParaRPr>
          </a:p>
        </p:txBody>
      </p:sp>
      <p:pic>
        <p:nvPicPr>
          <p:cNvPr id="26" name="Graphic 25" descr="Blueprint with solid fill">
            <a:extLst>
              <a:ext uri="{FF2B5EF4-FFF2-40B4-BE49-F238E27FC236}">
                <a16:creationId xmlns:a16="http://schemas.microsoft.com/office/drawing/2014/main" id="{CA8D7AB7-65D8-BC56-2B1C-8615A185A2B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192474" y="1964417"/>
            <a:ext cx="770797" cy="770797"/>
          </a:xfrm>
          <a:prstGeom prst="rect">
            <a:avLst/>
          </a:prstGeom>
        </p:spPr>
      </p:pic>
      <p:sp>
        <p:nvSpPr>
          <p:cNvPr id="27" name="Rectangle 3">
            <a:extLst>
              <a:ext uri="{FF2B5EF4-FFF2-40B4-BE49-F238E27FC236}">
                <a16:creationId xmlns:a16="http://schemas.microsoft.com/office/drawing/2014/main" id="{7F47BB82-0B7A-EB1A-B62E-4AC8093B3096}"/>
              </a:ext>
            </a:extLst>
          </p:cNvPr>
          <p:cNvSpPr txBox="1">
            <a:spLocks noChangeArrowheads="1"/>
          </p:cNvSpPr>
          <p:nvPr/>
        </p:nvSpPr>
        <p:spPr>
          <a:xfrm>
            <a:off x="899993" y="948278"/>
            <a:ext cx="7325726" cy="888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655"/>
              </a:lnSpc>
              <a:buFont typeface="Arial" panose="020B0604020202020204" pitchFamily="34" charset="0"/>
              <a:buNone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When a paper arrives at </a:t>
            </a:r>
            <a:r>
              <a:rPr lang="en-CH" sz="1800" dirty="0">
                <a:latin typeface="Avenir Book" panose="02000503020000020003" pitchFamily="2" charset="0"/>
                <a:cs typeface="Calibri" panose="020F0502020204030204" pitchFamily="34" charset="0"/>
              </a:rPr>
              <a:t>the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 journal’s editorial office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D338449-ADB1-624D-4D75-A647326A436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90703" y="4646943"/>
            <a:ext cx="833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PF Highway Gothic" panose="02000506040000020004" pitchFamily="2" charset="0"/>
                <a:cs typeface="Arial" panose="020B0604020202020204" pitchFamily="34" charset="0"/>
              </a:rPr>
              <a:t>Allergy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673A0CD-8E82-A771-839A-AD1E6B4A974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6892819" cy="565613"/>
          </a:xfrm>
          <a:prstGeom prst="rect">
            <a:avLst/>
          </a:prstGeom>
          <a:gradFill>
            <a:gsLst>
              <a:gs pos="0">
                <a:srgbClr val="6480B6">
                  <a:alpha val="0"/>
                </a:srgbClr>
              </a:gs>
              <a:gs pos="60000">
                <a:schemeClr val="accent2"/>
              </a:gs>
              <a:gs pos="100000">
                <a:srgbClr val="C8500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60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5621B5E-9CC6-D606-34D2-2C529310196D}"/>
              </a:ext>
            </a:extLst>
          </p:cNvPr>
          <p:cNvSpPr txBox="1"/>
          <p:nvPr/>
        </p:nvSpPr>
        <p:spPr>
          <a:xfrm>
            <a:off x="165193" y="113340"/>
            <a:ext cx="5255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venir Heavy" panose="02000503020000020003" pitchFamily="2" charset="0"/>
                <a:cs typeface="Segoe UI" panose="020B0502040204020203" pitchFamily="34" charset="0"/>
              </a:rPr>
              <a:t>THE BASICS: Following the Authors Guidelines</a:t>
            </a:r>
          </a:p>
          <a:p>
            <a:endParaRPr lang="en-CH" sz="1800" dirty="0">
              <a:solidFill>
                <a:schemeClr val="bg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A1FB06-16D3-5116-2091-6E2A1732D6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01923"/>
            <a:ext cx="6892819" cy="45719"/>
          </a:xfrm>
          <a:prstGeom prst="rect">
            <a:avLst/>
          </a:prstGeom>
          <a:gradFill>
            <a:gsLst>
              <a:gs pos="0">
                <a:srgbClr val="6480B6">
                  <a:alpha val="0"/>
                </a:srgbClr>
              </a:gs>
              <a:gs pos="51000">
                <a:schemeClr val="accent2"/>
              </a:gs>
              <a:gs pos="100000">
                <a:srgbClr val="C8500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60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8E6D715-CDC0-7804-DCBF-68497F9123E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7257" y="4195222"/>
            <a:ext cx="9178513" cy="948278"/>
            <a:chOff x="-17257" y="4195222"/>
            <a:chExt cx="9178513" cy="948278"/>
          </a:xfrm>
        </p:grpSpPr>
        <p:sp>
          <p:nvSpPr>
            <p:cNvPr id="29" name="Right Triangle 28">
              <a:extLst>
                <a:ext uri="{FF2B5EF4-FFF2-40B4-BE49-F238E27FC236}">
                  <a16:creationId xmlns:a16="http://schemas.microsoft.com/office/drawing/2014/main" id="{1960B148-D41F-FBB9-2F81-4B3E80BDBC0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195222"/>
              <a:ext cx="9161256" cy="933620"/>
            </a:xfrm>
            <a:prstGeom prst="rtTriangle">
              <a:avLst/>
            </a:prstGeom>
            <a:solidFill>
              <a:srgbClr val="393B8F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4373F60B-A640-77F4-3E1E-8096FFA78B3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-17257" y="4374842"/>
              <a:ext cx="9161256" cy="768658"/>
            </a:xfrm>
            <a:prstGeom prst="rtTriangle">
              <a:avLst/>
            </a:prstGeom>
            <a:solidFill>
              <a:srgbClr val="393B8F">
                <a:alpha val="4092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94D08061-29C4-CC8C-23BD-95A385BBB87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523386"/>
              <a:ext cx="9161256" cy="619125"/>
            </a:xfrm>
            <a:prstGeom prst="rtTriangl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>
                <a:solidFill>
                  <a:srgbClr val="161F5F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3A0301D-A553-F462-FE0D-3482E8704B50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90703" y="4646943"/>
              <a:ext cx="9973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PF Highway Gothic" panose="02000506040000020004" pitchFamily="2" charset="0"/>
                  <a:cs typeface="Arial" panose="020B0604020202020204" pitchFamily="34" charset="0"/>
                </a:rPr>
                <a:t>Allergy</a:t>
              </a:r>
            </a:p>
          </p:txBody>
        </p:sp>
      </p:grpSp>
      <p:pic>
        <p:nvPicPr>
          <p:cNvPr id="34" name="Graphic 33" descr="Compass with solid fill">
            <a:extLst>
              <a:ext uri="{FF2B5EF4-FFF2-40B4-BE49-F238E27FC236}">
                <a16:creationId xmlns:a16="http://schemas.microsoft.com/office/drawing/2014/main" id="{82E9D606-64CD-8262-711A-69514572020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713494" y="3687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60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322E3ED5-7D85-D64B-4ACE-E0F57067A19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6892819" cy="647642"/>
            <a:chOff x="0" y="0"/>
            <a:chExt cx="6892819" cy="64764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AC0D8C2-AD6A-62E7-CA0F-0E06AABF2F7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892819" cy="565613"/>
            </a:xfrm>
            <a:prstGeom prst="rect">
              <a:avLst/>
            </a:prstGeom>
            <a:gradFill>
              <a:gsLst>
                <a:gs pos="0">
                  <a:srgbClr val="6480B6">
                    <a:alpha val="0"/>
                  </a:srgbClr>
                </a:gs>
                <a:gs pos="60000">
                  <a:schemeClr val="accent2"/>
                </a:gs>
                <a:gs pos="100000">
                  <a:srgbClr val="C8500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DBE59DD-710C-3233-7675-E797A7564ED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01923"/>
              <a:ext cx="6892819" cy="45719"/>
            </a:xfrm>
            <a:prstGeom prst="rect">
              <a:avLst/>
            </a:prstGeom>
            <a:gradFill>
              <a:gsLst>
                <a:gs pos="0">
                  <a:srgbClr val="6480B6">
                    <a:alpha val="0"/>
                  </a:srgbClr>
                </a:gs>
                <a:gs pos="51000">
                  <a:schemeClr val="accent2"/>
                </a:gs>
                <a:gs pos="100000">
                  <a:srgbClr val="C8500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D338449-ADB1-624D-4D75-A647326A436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90703" y="4646943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F Highway Gothic" panose="02000506040000020004" pitchFamily="2" charset="0"/>
                <a:cs typeface="Arial" panose="020B0604020202020204" pitchFamily="34" charset="0"/>
              </a:rPr>
              <a:t>Allergy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5D43F59-357C-8350-7EF0-BCCDF195A500}"/>
              </a:ext>
            </a:extLst>
          </p:cNvPr>
          <p:cNvSpPr txBox="1">
            <a:spLocks noChangeArrowheads="1"/>
          </p:cNvSpPr>
          <p:nvPr/>
        </p:nvSpPr>
        <p:spPr>
          <a:xfrm>
            <a:off x="566928" y="4108146"/>
            <a:ext cx="7145465" cy="2119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raphic 5" descr="Eye outline">
            <a:extLst>
              <a:ext uri="{FF2B5EF4-FFF2-40B4-BE49-F238E27FC236}">
                <a16:creationId xmlns:a16="http://schemas.microsoft.com/office/drawing/2014/main" id="{12F623CF-F79F-707B-67D3-67E5F0333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42165" y="346184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E7B787-E857-1F4A-F5E1-B267866F4647}"/>
              </a:ext>
            </a:extLst>
          </p:cNvPr>
          <p:cNvSpPr txBox="1"/>
          <p:nvPr/>
        </p:nvSpPr>
        <p:spPr>
          <a:xfrm>
            <a:off x="155638" y="98140"/>
            <a:ext cx="371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venir Heavy" panose="02000503020000020003" pitchFamily="2" charset="0"/>
                <a:cs typeface="Segoe UI" panose="020B0502040204020203" pitchFamily="34" charset="0"/>
              </a:rPr>
              <a:t>SECTION: Comments to Authors</a:t>
            </a:r>
            <a:endParaRPr lang="en-CH" sz="1800" dirty="0">
              <a:solidFill>
                <a:schemeClr val="bg1"/>
              </a:solidFill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002113FA-8A29-73B2-15D8-E3433C7F57FD}"/>
              </a:ext>
            </a:extLst>
          </p:cNvPr>
          <p:cNvSpPr txBox="1">
            <a:spLocks/>
          </p:cNvSpPr>
          <p:nvPr/>
        </p:nvSpPr>
        <p:spPr>
          <a:xfrm>
            <a:off x="688769" y="1487839"/>
            <a:ext cx="8077637" cy="248012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Number your comments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Refer to </a:t>
            </a: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correct </a:t>
            </a:r>
            <a:r>
              <a:rPr lang="en-GB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page and line number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Be objective 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- avoid personal views (use literature)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Refer to the study not ’authors’</a:t>
            </a:r>
          </a:p>
          <a:p>
            <a:pPr>
              <a:lnSpc>
                <a:spcPct val="150000"/>
              </a:lnSpc>
            </a:pPr>
            <a:endParaRPr lang="en-US" sz="1800" dirty="0">
              <a:latin typeface="Avenir Book" panose="02000503020000020003" pitchFamily="2" charset="0"/>
            </a:endParaRPr>
          </a:p>
          <a:p>
            <a:pPr>
              <a:lnSpc>
                <a:spcPct val="150000"/>
              </a:lnSpc>
            </a:pPr>
            <a:endParaRPr lang="en-US" sz="1800" dirty="0">
              <a:latin typeface="Avenir Book" panose="02000503020000020003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4460790-FF3D-06F7-D68E-61DBA465A3A7}"/>
              </a:ext>
            </a:extLst>
          </p:cNvPr>
          <p:cNvGrpSpPr/>
          <p:nvPr/>
        </p:nvGrpSpPr>
        <p:grpSpPr>
          <a:xfrm>
            <a:off x="-17257" y="4195222"/>
            <a:ext cx="9178513" cy="948278"/>
            <a:chOff x="-17257" y="4195222"/>
            <a:chExt cx="9178513" cy="948278"/>
          </a:xfrm>
        </p:grpSpPr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7B811139-9DF0-8400-C79D-62B084A74294}"/>
                </a:ext>
              </a:extLst>
            </p:cNvPr>
            <p:cNvSpPr/>
            <p:nvPr/>
          </p:nvSpPr>
          <p:spPr>
            <a:xfrm flipH="1">
              <a:off x="0" y="4195222"/>
              <a:ext cx="9161256" cy="933620"/>
            </a:xfrm>
            <a:prstGeom prst="rtTriangle">
              <a:avLst/>
            </a:prstGeom>
            <a:solidFill>
              <a:srgbClr val="393B8F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A50B396A-956F-3870-B74B-496235BAD196}"/>
                </a:ext>
              </a:extLst>
            </p:cNvPr>
            <p:cNvSpPr/>
            <p:nvPr/>
          </p:nvSpPr>
          <p:spPr>
            <a:xfrm flipH="1">
              <a:off x="-17257" y="4374842"/>
              <a:ext cx="9161256" cy="768658"/>
            </a:xfrm>
            <a:prstGeom prst="rtTriangle">
              <a:avLst/>
            </a:prstGeom>
            <a:solidFill>
              <a:srgbClr val="393B8F">
                <a:alpha val="4092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4579A4A0-5F1D-4DD3-C451-6C1114E0CF7F}"/>
                </a:ext>
              </a:extLst>
            </p:cNvPr>
            <p:cNvSpPr/>
            <p:nvPr/>
          </p:nvSpPr>
          <p:spPr>
            <a:xfrm flipH="1">
              <a:off x="0" y="4523386"/>
              <a:ext cx="9161256" cy="619125"/>
            </a:xfrm>
            <a:prstGeom prst="rtTriangl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F9095F1-C880-CADA-8335-DEC317D8D36F}"/>
                </a:ext>
              </a:extLst>
            </p:cNvPr>
            <p:cNvSpPr txBox="1"/>
            <p:nvPr/>
          </p:nvSpPr>
          <p:spPr>
            <a:xfrm>
              <a:off x="7990703" y="4646943"/>
              <a:ext cx="9973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PF Highway Gothic" panose="02000506040000020004" pitchFamily="2" charset="0"/>
                  <a:cs typeface="Arial" panose="020B0604020202020204" pitchFamily="34" charset="0"/>
                </a:rPr>
                <a:t>Allergy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D3C5C0F-C693-CECE-F1AA-93ECDF48557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812088" y="361906"/>
            <a:ext cx="933620" cy="933620"/>
            <a:chOff x="7574452" y="208954"/>
            <a:chExt cx="1229061" cy="122906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13BAB4F-1EBF-7B34-B38D-10DE5469A4A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74452" y="208954"/>
              <a:ext cx="1229061" cy="1229061"/>
            </a:xfrm>
            <a:prstGeom prst="ellips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pic>
          <p:nvPicPr>
            <p:cNvPr id="14" name="Graphic 13" descr="Eye outline">
              <a:extLst>
                <a:ext uri="{FF2B5EF4-FFF2-40B4-BE49-F238E27FC236}">
                  <a16:creationId xmlns:a16="http://schemas.microsoft.com/office/drawing/2014/main" id="{9AECF9A6-0264-C3DB-097C-04D326D4726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742165" y="346184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3380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50C0518-4318-D8EA-DB83-25B9CF02CC9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6892819" cy="647642"/>
            <a:chOff x="0" y="0"/>
            <a:chExt cx="6892819" cy="64764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BC42812-C70D-BE82-2251-FA5A4C4E39B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892819" cy="565613"/>
            </a:xfrm>
            <a:prstGeom prst="rect">
              <a:avLst/>
            </a:prstGeom>
            <a:gradFill>
              <a:gsLst>
                <a:gs pos="0">
                  <a:srgbClr val="6480B6">
                    <a:alpha val="0"/>
                  </a:srgbClr>
                </a:gs>
                <a:gs pos="60000">
                  <a:schemeClr val="accent2"/>
                </a:gs>
                <a:gs pos="100000">
                  <a:srgbClr val="C8500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70388E3-A48C-A56F-A3D2-DDA693B082A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01923"/>
              <a:ext cx="6892819" cy="45719"/>
            </a:xfrm>
            <a:prstGeom prst="rect">
              <a:avLst/>
            </a:prstGeom>
            <a:gradFill>
              <a:gsLst>
                <a:gs pos="0">
                  <a:srgbClr val="6480B6">
                    <a:alpha val="0"/>
                  </a:srgbClr>
                </a:gs>
                <a:gs pos="51000">
                  <a:schemeClr val="accent2"/>
                </a:gs>
                <a:gs pos="100000">
                  <a:srgbClr val="C8500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D338449-ADB1-624D-4D75-A647326A436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90703" y="4646943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F Highway Gothic" panose="02000506040000020004" pitchFamily="2" charset="0"/>
                <a:cs typeface="Arial" panose="020B0604020202020204" pitchFamily="34" charset="0"/>
              </a:rPr>
              <a:t>Allergy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5D43F59-357C-8350-7EF0-BCCDF195A500}"/>
              </a:ext>
            </a:extLst>
          </p:cNvPr>
          <p:cNvSpPr txBox="1">
            <a:spLocks noChangeArrowheads="1"/>
          </p:cNvSpPr>
          <p:nvPr/>
        </p:nvSpPr>
        <p:spPr>
          <a:xfrm>
            <a:off x="566928" y="4108146"/>
            <a:ext cx="7145465" cy="2119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D16E10-8CB9-C295-85E0-EF5F3A6E00A9}"/>
              </a:ext>
            </a:extLst>
          </p:cNvPr>
          <p:cNvSpPr txBox="1"/>
          <p:nvPr/>
        </p:nvSpPr>
        <p:spPr>
          <a:xfrm>
            <a:off x="155126" y="113053"/>
            <a:ext cx="419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venir Heavy" panose="02000503020000020003" pitchFamily="2" charset="0"/>
                <a:cs typeface="Segoe UI" panose="020B0502040204020203" pitchFamily="34" charset="0"/>
              </a:rPr>
              <a:t>Re-revision of the revised manuscript</a:t>
            </a:r>
            <a:endParaRPr lang="en-CH" sz="1800" dirty="0">
              <a:solidFill>
                <a:schemeClr val="bg1"/>
              </a:solidFill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A4FCA72C-20BC-1D34-EDD1-3F77C366A168}"/>
              </a:ext>
            </a:extLst>
          </p:cNvPr>
          <p:cNvSpPr txBox="1">
            <a:spLocks/>
          </p:cNvSpPr>
          <p:nvPr/>
        </p:nvSpPr>
        <p:spPr>
          <a:xfrm>
            <a:off x="376503" y="1383489"/>
            <a:ext cx="7941465" cy="315808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This is very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important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 for your education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to become a good reviewer</a:t>
            </a:r>
            <a:endParaRPr lang="en-US" sz="1800" dirty="0">
              <a:solidFill>
                <a:srgbClr val="C85001"/>
              </a:solidFill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Study all the comments of other reviewers, not only your own comments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Review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 all new experiments and newly included parts in detail,</a:t>
            </a:r>
            <a:b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</a:b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as if it is the first revision</a:t>
            </a:r>
            <a:endParaRPr lang="en-US" sz="1800" dirty="0">
              <a:solidFill>
                <a:srgbClr val="C85001"/>
              </a:solidFill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D2DACA1-F383-4902-DF83-89FDF727022E}"/>
              </a:ext>
            </a:extLst>
          </p:cNvPr>
          <p:cNvGrpSpPr/>
          <p:nvPr/>
        </p:nvGrpSpPr>
        <p:grpSpPr>
          <a:xfrm>
            <a:off x="7819843" y="381916"/>
            <a:ext cx="928870" cy="928870"/>
            <a:chOff x="7574452" y="208954"/>
            <a:chExt cx="1229061" cy="122906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DF41E25-9819-50EF-1430-949718066CCB}"/>
                </a:ext>
              </a:extLst>
            </p:cNvPr>
            <p:cNvSpPr/>
            <p:nvPr/>
          </p:nvSpPr>
          <p:spPr>
            <a:xfrm>
              <a:off x="7574452" y="208954"/>
              <a:ext cx="1229061" cy="1229061"/>
            </a:xfrm>
            <a:prstGeom prst="ellips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pic>
          <p:nvPicPr>
            <p:cNvPr id="10" name="Graphic 9" descr="Repeat outline">
              <a:extLst>
                <a:ext uri="{FF2B5EF4-FFF2-40B4-BE49-F238E27FC236}">
                  <a16:creationId xmlns:a16="http://schemas.microsoft.com/office/drawing/2014/main" id="{54F02ABF-04E8-9543-1267-88604A220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713414" y="341650"/>
              <a:ext cx="914400" cy="91440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C3F3DDA-0A9D-9E76-22C6-F81A32FC5FD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7257" y="4195222"/>
            <a:ext cx="9178513" cy="948278"/>
            <a:chOff x="-17257" y="4195222"/>
            <a:chExt cx="9178513" cy="948278"/>
          </a:xfrm>
        </p:grpSpPr>
        <p:sp>
          <p:nvSpPr>
            <p:cNvPr id="3" name="Right Triangle 2">
              <a:extLst>
                <a:ext uri="{FF2B5EF4-FFF2-40B4-BE49-F238E27FC236}">
                  <a16:creationId xmlns:a16="http://schemas.microsoft.com/office/drawing/2014/main" id="{83D05C1E-86C0-6DB4-2427-DCFDE476FB4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195222"/>
              <a:ext cx="9161256" cy="933620"/>
            </a:xfrm>
            <a:prstGeom prst="rtTriangle">
              <a:avLst/>
            </a:prstGeom>
            <a:solidFill>
              <a:srgbClr val="393B8F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92D8DF9B-274F-D5EF-BE19-05F0B29D2C9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-17257" y="4374842"/>
              <a:ext cx="9161256" cy="768658"/>
            </a:xfrm>
            <a:prstGeom prst="rtTriangle">
              <a:avLst/>
            </a:prstGeom>
            <a:solidFill>
              <a:srgbClr val="393B8F">
                <a:alpha val="4092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E8A86383-D57B-1BCB-BCCF-C2C169CF9D4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523386"/>
              <a:ext cx="9161256" cy="619125"/>
            </a:xfrm>
            <a:prstGeom prst="rtTriangl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6A3B28F-7E4E-A47D-21AD-10602CDFA2E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90703" y="4646943"/>
              <a:ext cx="9973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PF Highway Gothic" panose="02000506040000020004" pitchFamily="2" charset="0"/>
                  <a:cs typeface="Arial" panose="020B0604020202020204" pitchFamily="34" charset="0"/>
                </a:rPr>
                <a:t>Allergy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9098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2BF68-97B5-544D-5997-A62A1602E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192683A-31CD-1378-64DC-276DF6A43DC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6892819" cy="647642"/>
            <a:chOff x="0" y="0"/>
            <a:chExt cx="6892819" cy="64764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E81E17E-5B1C-3BA2-7E3E-7290F30468F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892819" cy="565613"/>
            </a:xfrm>
            <a:prstGeom prst="rect">
              <a:avLst/>
            </a:prstGeom>
            <a:gradFill>
              <a:gsLst>
                <a:gs pos="0">
                  <a:srgbClr val="6480B6">
                    <a:alpha val="0"/>
                  </a:srgbClr>
                </a:gs>
                <a:gs pos="60000">
                  <a:schemeClr val="accent2"/>
                </a:gs>
                <a:gs pos="100000">
                  <a:srgbClr val="C8500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F6AE5FC-FD1D-43F4-3F0E-2E9161D2A66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01923"/>
              <a:ext cx="6892819" cy="45719"/>
            </a:xfrm>
            <a:prstGeom prst="rect">
              <a:avLst/>
            </a:prstGeom>
            <a:gradFill>
              <a:gsLst>
                <a:gs pos="0">
                  <a:srgbClr val="6480B6">
                    <a:alpha val="0"/>
                  </a:srgbClr>
                </a:gs>
                <a:gs pos="51000">
                  <a:schemeClr val="accent2"/>
                </a:gs>
                <a:gs pos="100000">
                  <a:srgbClr val="C8500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8977DD0-72A6-5F4A-ADAB-05470F81895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90703" y="4646943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F Highway Gothic" panose="02000506040000020004" pitchFamily="2" charset="0"/>
                <a:cs typeface="Arial" panose="020B0604020202020204" pitchFamily="34" charset="0"/>
              </a:rPr>
              <a:t>Allergy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D5198F9-AAEC-BD8E-8B08-F104E4A858DA}"/>
              </a:ext>
            </a:extLst>
          </p:cNvPr>
          <p:cNvSpPr txBox="1">
            <a:spLocks noChangeArrowheads="1"/>
          </p:cNvSpPr>
          <p:nvPr/>
        </p:nvSpPr>
        <p:spPr>
          <a:xfrm>
            <a:off x="566928" y="4108146"/>
            <a:ext cx="7145465" cy="2119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4661C6-8726-1356-BC16-3D82757BD0D8}"/>
              </a:ext>
            </a:extLst>
          </p:cNvPr>
          <p:cNvSpPr txBox="1"/>
          <p:nvPr/>
        </p:nvSpPr>
        <p:spPr>
          <a:xfrm>
            <a:off x="155126" y="113053"/>
            <a:ext cx="419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venir Heavy" panose="02000503020000020003" pitchFamily="2" charset="0"/>
                <a:cs typeface="Segoe UI" panose="020B0502040204020203" pitchFamily="34" charset="0"/>
              </a:rPr>
              <a:t>Re-revision of the revised manuscript</a:t>
            </a:r>
            <a:endParaRPr lang="en-CH" sz="1800" dirty="0">
              <a:solidFill>
                <a:schemeClr val="bg1"/>
              </a:solidFill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9D0CFF27-C094-63CF-7C71-745B151AFFA5}"/>
              </a:ext>
            </a:extLst>
          </p:cNvPr>
          <p:cNvSpPr txBox="1">
            <a:spLocks/>
          </p:cNvSpPr>
          <p:nvPr/>
        </p:nvSpPr>
        <p:spPr>
          <a:xfrm>
            <a:off x="395287" y="1203085"/>
            <a:ext cx="7941465" cy="315808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Are all the suggested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experiments performed 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or appropriate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answers given</a:t>
            </a:r>
            <a:r>
              <a:rPr lang="en-US" sz="1800" b="1" dirty="0">
                <a:solidFill>
                  <a:schemeClr val="accent2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to justify the reason</a:t>
            </a:r>
            <a:r>
              <a:rPr lang="en-CH" sz="1800" dirty="0">
                <a:latin typeface="Avenir Book" panose="02000503020000020003" pitchFamily="2" charset="0"/>
                <a:cs typeface="Calibri" panose="020F0502020204030204" pitchFamily="34" charset="0"/>
              </a:rPr>
              <a:t>,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 why they are not performed in the point-by-point reply</a:t>
            </a:r>
            <a:r>
              <a:rPr lang="tr-TR" sz="1800" dirty="0">
                <a:latin typeface="Avenir Book" panose="02000503020000020003" pitchFamily="2" charset="0"/>
                <a:cs typeface="Calibri" panose="020F0502020204030204" pitchFamily="34" charset="0"/>
              </a:rPr>
              <a:t>?</a:t>
            </a:r>
            <a:endParaRPr lang="en-US" sz="18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Is the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newly included data coherent with the message 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of the main manuscript, is it appropriately presented and discussed?</a:t>
            </a:r>
            <a:endParaRPr lang="en-US" sz="1800" dirty="0">
              <a:latin typeface="Avenir Book" panose="02000503020000020003" pitchFamily="2" charset="0"/>
            </a:endParaRPr>
          </a:p>
          <a:p>
            <a:pPr>
              <a:lnSpc>
                <a:spcPct val="200000"/>
              </a:lnSpc>
            </a:pPr>
            <a:endParaRPr lang="en-US" sz="1800" dirty="0">
              <a:latin typeface="Avenir Book" panose="02000503020000020003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6F8570E-AB2C-F7BD-E929-5DC36570000C}"/>
              </a:ext>
            </a:extLst>
          </p:cNvPr>
          <p:cNvGrpSpPr/>
          <p:nvPr/>
        </p:nvGrpSpPr>
        <p:grpSpPr>
          <a:xfrm>
            <a:off x="7819843" y="381916"/>
            <a:ext cx="928870" cy="928870"/>
            <a:chOff x="7574452" y="208954"/>
            <a:chExt cx="1229061" cy="122906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875326F-5785-825B-6492-D98F1BE64DBD}"/>
                </a:ext>
              </a:extLst>
            </p:cNvPr>
            <p:cNvSpPr/>
            <p:nvPr/>
          </p:nvSpPr>
          <p:spPr>
            <a:xfrm>
              <a:off x="7574452" y="208954"/>
              <a:ext cx="1229061" cy="1229061"/>
            </a:xfrm>
            <a:prstGeom prst="ellips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pic>
          <p:nvPicPr>
            <p:cNvPr id="10" name="Graphic 9" descr="Repeat outline">
              <a:extLst>
                <a:ext uri="{FF2B5EF4-FFF2-40B4-BE49-F238E27FC236}">
                  <a16:creationId xmlns:a16="http://schemas.microsoft.com/office/drawing/2014/main" id="{E358FC91-F798-790D-1984-783948591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713414" y="341650"/>
              <a:ext cx="914400" cy="91440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9539657-F448-3CAC-3112-6E86B6CA696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7257" y="4195222"/>
            <a:ext cx="9178513" cy="948278"/>
            <a:chOff x="-17257" y="4195222"/>
            <a:chExt cx="9178513" cy="948278"/>
          </a:xfrm>
        </p:grpSpPr>
        <p:sp>
          <p:nvSpPr>
            <p:cNvPr id="3" name="Right Triangle 2">
              <a:extLst>
                <a:ext uri="{FF2B5EF4-FFF2-40B4-BE49-F238E27FC236}">
                  <a16:creationId xmlns:a16="http://schemas.microsoft.com/office/drawing/2014/main" id="{5E0031CC-2D05-E4DB-C3FE-36AA2A2F9BF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195222"/>
              <a:ext cx="9161256" cy="933620"/>
            </a:xfrm>
            <a:prstGeom prst="rtTriangle">
              <a:avLst/>
            </a:prstGeom>
            <a:solidFill>
              <a:srgbClr val="393B8F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DDB9FD26-EB1A-AF03-5639-DB6BF963470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-17257" y="4374842"/>
              <a:ext cx="9161256" cy="768658"/>
            </a:xfrm>
            <a:prstGeom prst="rtTriangle">
              <a:avLst/>
            </a:prstGeom>
            <a:solidFill>
              <a:srgbClr val="393B8F">
                <a:alpha val="4092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1FDFE775-EB55-5EC3-FAC8-E23FAECD078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523386"/>
              <a:ext cx="9161256" cy="619125"/>
            </a:xfrm>
            <a:prstGeom prst="rtTriangl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889F49F-B93E-1D63-FFD8-6ABEF61C62E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90703" y="4646943"/>
              <a:ext cx="9973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PF Highway Gothic" panose="02000506040000020004" pitchFamily="2" charset="0"/>
                  <a:cs typeface="Arial" panose="020B0604020202020204" pitchFamily="34" charset="0"/>
                </a:rPr>
                <a:t>Allergy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6475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523F0F-99AC-6B11-43BC-E1BFFC767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0048DED-8114-66B1-7FA6-4A84BA2951A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6892819" cy="647642"/>
            <a:chOff x="0" y="0"/>
            <a:chExt cx="6892819" cy="64764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D10886-9B9C-4646-E96A-5F42F2A7913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892819" cy="565613"/>
            </a:xfrm>
            <a:prstGeom prst="rect">
              <a:avLst/>
            </a:prstGeom>
            <a:gradFill>
              <a:gsLst>
                <a:gs pos="0">
                  <a:srgbClr val="6480B6">
                    <a:alpha val="0"/>
                  </a:srgbClr>
                </a:gs>
                <a:gs pos="60000">
                  <a:schemeClr val="accent2"/>
                </a:gs>
                <a:gs pos="100000">
                  <a:srgbClr val="C8500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7901788-1FB4-C0AD-26D8-A5E6F609349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01923"/>
              <a:ext cx="6892819" cy="45719"/>
            </a:xfrm>
            <a:prstGeom prst="rect">
              <a:avLst/>
            </a:prstGeom>
            <a:gradFill>
              <a:gsLst>
                <a:gs pos="0">
                  <a:srgbClr val="6480B6">
                    <a:alpha val="0"/>
                  </a:srgbClr>
                </a:gs>
                <a:gs pos="51000">
                  <a:schemeClr val="accent2"/>
                </a:gs>
                <a:gs pos="100000">
                  <a:srgbClr val="C8500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88A47ED-6504-E1F6-216C-E0C4D830904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90703" y="4646943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F Highway Gothic" panose="02000506040000020004" pitchFamily="2" charset="0"/>
                <a:cs typeface="Arial" panose="020B0604020202020204" pitchFamily="34" charset="0"/>
              </a:rPr>
              <a:t>Allergy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98F8AE38-044E-7B58-C14E-550D527C90B3}"/>
              </a:ext>
            </a:extLst>
          </p:cNvPr>
          <p:cNvSpPr txBox="1">
            <a:spLocks noChangeArrowheads="1"/>
          </p:cNvSpPr>
          <p:nvPr/>
        </p:nvSpPr>
        <p:spPr>
          <a:xfrm>
            <a:off x="566928" y="4108146"/>
            <a:ext cx="7145465" cy="2119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1362CB-2315-AE4D-1ADA-EEDF4AA5FDC3}"/>
              </a:ext>
            </a:extLst>
          </p:cNvPr>
          <p:cNvSpPr txBox="1"/>
          <p:nvPr/>
        </p:nvSpPr>
        <p:spPr>
          <a:xfrm>
            <a:off x="155126" y="113053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venir Heavy" panose="02000503020000020003" pitchFamily="2" charset="0"/>
                <a:cs typeface="Segoe UI" panose="020B0502040204020203" pitchFamily="34" charset="0"/>
              </a:rPr>
              <a:t>Thank you!</a:t>
            </a:r>
            <a:endParaRPr lang="en-CH" sz="1800" dirty="0">
              <a:solidFill>
                <a:schemeClr val="bg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A300C6-52B1-3416-1359-9B32C2AC34A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7257" y="4195222"/>
            <a:ext cx="9178513" cy="948278"/>
            <a:chOff x="-17257" y="4195222"/>
            <a:chExt cx="9178513" cy="948278"/>
          </a:xfrm>
        </p:grpSpPr>
        <p:sp>
          <p:nvSpPr>
            <p:cNvPr id="3" name="Right Triangle 2">
              <a:extLst>
                <a:ext uri="{FF2B5EF4-FFF2-40B4-BE49-F238E27FC236}">
                  <a16:creationId xmlns:a16="http://schemas.microsoft.com/office/drawing/2014/main" id="{70F79B83-62E5-15C9-D0AC-B513BC9184E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195222"/>
              <a:ext cx="9161256" cy="933620"/>
            </a:xfrm>
            <a:prstGeom prst="rtTriangle">
              <a:avLst/>
            </a:prstGeom>
            <a:solidFill>
              <a:srgbClr val="393B8F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844F3238-0A7B-0545-EE32-F108FFFA49F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-17257" y="4374842"/>
              <a:ext cx="9161256" cy="768658"/>
            </a:xfrm>
            <a:prstGeom prst="rtTriangle">
              <a:avLst/>
            </a:prstGeom>
            <a:solidFill>
              <a:srgbClr val="393B8F">
                <a:alpha val="4092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71D212BB-F923-957F-A96A-D5F9D179C7C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523386"/>
              <a:ext cx="9161256" cy="619125"/>
            </a:xfrm>
            <a:prstGeom prst="rtTriangl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DA82F8B-0993-F4D0-1AC1-1D0D66663BD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90703" y="4646943"/>
              <a:ext cx="9973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PF Highway Gothic" panose="02000506040000020004" pitchFamily="2" charset="0"/>
                  <a:cs typeface="Arial" panose="020B0604020202020204" pitchFamily="34" charset="0"/>
                </a:rPr>
                <a:t>Allergy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B736E92-77E0-D5FF-C30F-0979C5A0AB82}"/>
              </a:ext>
            </a:extLst>
          </p:cNvPr>
          <p:cNvSpPr txBox="1"/>
          <p:nvPr/>
        </p:nvSpPr>
        <p:spPr>
          <a:xfrm>
            <a:off x="2110438" y="1055407"/>
            <a:ext cx="4740277" cy="31481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 defTabSz="786384">
              <a:lnSpc>
                <a:spcPct val="150000"/>
              </a:lnSpc>
              <a:spcAft>
                <a:spcPts val="516"/>
              </a:spcAft>
            </a:pPr>
            <a:r>
              <a:rPr lang="en-US" sz="1800" kern="1200" dirty="0">
                <a:solidFill>
                  <a:schemeClr val="tx1"/>
                </a:solidFill>
                <a:latin typeface="Avenir Book" panose="02000503020000020003" pitchFamily="2" charset="0"/>
              </a:rPr>
              <a:t>We extend our </a:t>
            </a:r>
            <a:r>
              <a:rPr lang="en-US" sz="1800" b="1" kern="1200" dirty="0">
                <a:latin typeface="Avenir Heavy" panose="02000503020000020003" pitchFamily="2" charset="0"/>
              </a:rPr>
              <a:t>sincerest gratitude</a:t>
            </a:r>
            <a:br>
              <a:rPr lang="en-US" sz="1800" kern="1200" dirty="0">
                <a:solidFill>
                  <a:schemeClr val="tx1"/>
                </a:solidFill>
                <a:latin typeface="Avenir Book" panose="02000503020000020003" pitchFamily="2" charset="0"/>
              </a:rPr>
            </a:br>
            <a:r>
              <a:rPr lang="en-US" sz="1800" kern="1200" dirty="0">
                <a:solidFill>
                  <a:schemeClr val="tx1"/>
                </a:solidFill>
                <a:latin typeface="Avenir Book" panose="02000503020000020003" pitchFamily="2" charset="0"/>
              </a:rPr>
              <a:t>to the </a:t>
            </a:r>
            <a:r>
              <a:rPr lang="en-US" sz="1800" b="1" kern="1200" dirty="0">
                <a:solidFill>
                  <a:srgbClr val="C85001"/>
                </a:solidFill>
                <a:latin typeface="Avenir Heavy" panose="02000503020000020003" pitchFamily="2" charset="0"/>
              </a:rPr>
              <a:t>Reviewers</a:t>
            </a:r>
            <a:br>
              <a:rPr lang="en-US" sz="1800" b="1" kern="1200" dirty="0">
                <a:solidFill>
                  <a:schemeClr val="tx1"/>
                </a:solidFill>
                <a:latin typeface="Avenir Book" panose="02000503020000020003" pitchFamily="2" charset="0"/>
              </a:rPr>
            </a:br>
            <a:r>
              <a:rPr lang="en-US" sz="1800" kern="1200" dirty="0">
                <a:solidFill>
                  <a:schemeClr val="tx1"/>
                </a:solidFill>
                <a:latin typeface="Avenir Book" panose="02000503020000020003" pitchFamily="2" charset="0"/>
              </a:rPr>
              <a:t>for their </a:t>
            </a:r>
            <a:r>
              <a:rPr lang="en-US" sz="1800" b="1" kern="1200" dirty="0">
                <a:solidFill>
                  <a:srgbClr val="C85001"/>
                </a:solidFill>
                <a:latin typeface="Avenir Heavy" panose="02000503020000020003" pitchFamily="2" charset="0"/>
              </a:rPr>
              <a:t>invaluable contribution</a:t>
            </a:r>
            <a:r>
              <a:rPr lang="en-US" sz="1800" kern="1200" dirty="0">
                <a:solidFill>
                  <a:schemeClr val="tx1"/>
                </a:solidFill>
                <a:latin typeface="Avenir Book" panose="02000503020000020003" pitchFamily="2" charset="0"/>
              </a:rPr>
              <a:t>,</a:t>
            </a:r>
            <a:r>
              <a:rPr lang="en-US" sz="1800" dirty="0">
                <a:latin typeface="Avenir Book" panose="02000503020000020003" pitchFamily="2" charset="0"/>
              </a:rPr>
              <a:t> </a:t>
            </a:r>
          </a:p>
          <a:p>
            <a:pPr algn="ctr" defTabSz="786384">
              <a:lnSpc>
                <a:spcPct val="150000"/>
              </a:lnSpc>
              <a:spcAft>
                <a:spcPts val="516"/>
              </a:spcAft>
            </a:pPr>
            <a:r>
              <a:rPr lang="en-US" sz="1800" b="1" kern="1200" dirty="0">
                <a:solidFill>
                  <a:srgbClr val="C85001"/>
                </a:solidFill>
                <a:latin typeface="Avenir Heavy" panose="02000503020000020003" pitchFamily="2" charset="0"/>
              </a:rPr>
              <a:t>expertise, and dedication</a:t>
            </a:r>
          </a:p>
          <a:p>
            <a:pPr algn="ctr" defTabSz="786384">
              <a:lnSpc>
                <a:spcPct val="150000"/>
              </a:lnSpc>
              <a:spcAft>
                <a:spcPts val="516"/>
              </a:spcAft>
            </a:pPr>
            <a:r>
              <a:rPr lang="en-US" sz="1800" kern="1200" dirty="0">
                <a:solidFill>
                  <a:schemeClr val="tx1"/>
                </a:solidFill>
                <a:latin typeface="Avenir Book" panose="02000503020000020003" pitchFamily="2" charset="0"/>
              </a:rPr>
              <a:t> in ensuring the quality and integrity</a:t>
            </a:r>
          </a:p>
          <a:p>
            <a:pPr algn="ctr" defTabSz="786384">
              <a:lnSpc>
                <a:spcPct val="150000"/>
              </a:lnSpc>
              <a:spcAft>
                <a:spcPts val="516"/>
              </a:spcAft>
            </a:pPr>
            <a:r>
              <a:rPr lang="en-US" sz="1800" kern="1200" dirty="0">
                <a:solidFill>
                  <a:schemeClr val="tx1"/>
                </a:solidFill>
                <a:latin typeface="Avenir Book" panose="02000503020000020003" pitchFamily="2" charset="0"/>
              </a:rPr>
              <a:t>of the articles published in </a:t>
            </a:r>
            <a:r>
              <a:rPr lang="en-US" sz="2000" b="1" kern="1200" dirty="0">
                <a:solidFill>
                  <a:schemeClr val="tx1"/>
                </a:solidFill>
                <a:latin typeface="PF Highway Gothic" panose="02000506040000020004" pitchFamily="2" charset="0"/>
              </a:rPr>
              <a:t>Allergy</a:t>
            </a:r>
            <a:r>
              <a:rPr lang="en-US" sz="1800" kern="1200" dirty="0">
                <a:solidFill>
                  <a:schemeClr val="tx1"/>
                </a:solidFill>
                <a:latin typeface="Avenir Book" panose="02000503020000020003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0100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3D338449-ADB1-624D-4D75-A647326A436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90703" y="4646943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F Highway Gothic" panose="02000506040000020004" pitchFamily="2" charset="0"/>
                <a:cs typeface="Arial" panose="020B0604020202020204" pitchFamily="34" charset="0"/>
              </a:rPr>
              <a:t>Allergy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1B20C8-C5A8-C3C3-8F5C-60DDE3FCFB8F}"/>
              </a:ext>
            </a:extLst>
          </p:cNvPr>
          <p:cNvSpPr txBox="1"/>
          <p:nvPr/>
        </p:nvSpPr>
        <p:spPr>
          <a:xfrm>
            <a:off x="510378" y="915218"/>
            <a:ext cx="6897850" cy="3892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58379" lvl="2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 Is the topic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relevant</a:t>
            </a:r>
            <a:r>
              <a:rPr lang="en-US" sz="1800" dirty="0">
                <a:solidFill>
                  <a:srgbClr val="C85001"/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to the scope of the journal?</a:t>
            </a:r>
          </a:p>
          <a:p>
            <a:pPr marL="358379" lvl="2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 Is the topic</a:t>
            </a:r>
            <a:r>
              <a:rPr lang="en-GB" sz="1800" dirty="0">
                <a:solidFill>
                  <a:srgbClr val="C85001"/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 </a:t>
            </a:r>
            <a:r>
              <a:rPr lang="en-GB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timely</a:t>
            </a: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?</a:t>
            </a:r>
            <a:endParaRPr lang="en-US" sz="18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358379" lvl="2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 Is the topic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significant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?</a:t>
            </a:r>
          </a:p>
          <a:p>
            <a:pPr marL="358379" lvl="2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 Is the study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unique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?</a:t>
            </a:r>
          </a:p>
          <a:p>
            <a:pPr marL="358379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 What is the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level of evidence 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for major findings?</a:t>
            </a:r>
          </a:p>
          <a:p>
            <a:pPr marL="358379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 Are the findings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relevant to in vivo and disease conditions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?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CH" sz="1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4428FF-FFD9-414F-912F-D08D0D94BE8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-13206"/>
            <a:ext cx="6892819" cy="565613"/>
          </a:xfrm>
          <a:prstGeom prst="rect">
            <a:avLst/>
          </a:prstGeom>
          <a:gradFill>
            <a:gsLst>
              <a:gs pos="0">
                <a:srgbClr val="6480B6">
                  <a:alpha val="0"/>
                </a:srgbClr>
              </a:gs>
              <a:gs pos="60000">
                <a:schemeClr val="accent2"/>
              </a:gs>
              <a:gs pos="100000">
                <a:srgbClr val="C8500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6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D26820-D9C3-8EC4-3001-0676203A7FB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" y="617878"/>
            <a:ext cx="6892819" cy="45719"/>
          </a:xfrm>
          <a:prstGeom prst="rect">
            <a:avLst/>
          </a:prstGeom>
          <a:gradFill>
            <a:gsLst>
              <a:gs pos="0">
                <a:srgbClr val="6480B6">
                  <a:alpha val="0"/>
                </a:srgbClr>
              </a:gs>
              <a:gs pos="51000">
                <a:schemeClr val="accent2"/>
              </a:gs>
              <a:gs pos="100000">
                <a:srgbClr val="C8500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6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4BA35A-10BE-238F-0E86-0C9648C45B9B}"/>
              </a:ext>
            </a:extLst>
          </p:cNvPr>
          <p:cNvSpPr txBox="1"/>
          <p:nvPr/>
        </p:nvSpPr>
        <p:spPr>
          <a:xfrm>
            <a:off x="174221" y="112230"/>
            <a:ext cx="4534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venir Heavy" panose="02000503020000020003" pitchFamily="2" charset="0"/>
                <a:cs typeface="Segoe UI" panose="020B0502040204020203" pitchFamily="34" charset="0"/>
              </a:rPr>
              <a:t>Is the paper of interest to our readers? </a:t>
            </a:r>
            <a:endParaRPr lang="en-CH" sz="1800" dirty="0">
              <a:solidFill>
                <a:schemeClr val="bg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63C1395-F6A6-F6B2-F741-DC1A38185C9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812669" y="371140"/>
            <a:ext cx="933620" cy="933620"/>
            <a:chOff x="7556164" y="371139"/>
            <a:chExt cx="1229061" cy="122906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75800AE-F3C9-967A-EED3-7386826DD17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56164" y="371139"/>
              <a:ext cx="1229061" cy="1229061"/>
            </a:xfrm>
            <a:prstGeom prst="ellips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3FFFD62-718A-3528-4CC5-D893C103D29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97947" y="559540"/>
              <a:ext cx="323957" cy="3239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11" name="Round Same-side Corner of Rectangle 10">
              <a:extLst>
                <a:ext uri="{FF2B5EF4-FFF2-40B4-BE49-F238E27FC236}">
                  <a16:creationId xmlns:a16="http://schemas.microsoft.com/office/drawing/2014/main" id="{FD85B68C-DAAE-60E5-AC14-119DD17CF9C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54654" y="923993"/>
              <a:ext cx="446567" cy="32395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236A484-648D-CDB1-FA61-B7E2E77A10C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7785228" y="1067917"/>
              <a:ext cx="468346" cy="307296"/>
            </a:xfrm>
            <a:prstGeom prst="parallelogram">
              <a:avLst/>
            </a:prstGeom>
            <a:solidFill>
              <a:schemeClr val="bg1"/>
            </a:solidFill>
            <a:ln w="38100">
              <a:solidFill>
                <a:srgbClr val="393B8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dirty="0"/>
                <a:t>Ω</a:t>
              </a:r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D8BCAD94-F1DE-7175-4511-F7A140D89D5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6200000" flipH="1">
              <a:off x="8089273" y="1067639"/>
              <a:ext cx="468346" cy="307296"/>
            </a:xfrm>
            <a:prstGeom prst="parallelogram">
              <a:avLst/>
            </a:prstGeom>
            <a:solidFill>
              <a:schemeClr val="bg1"/>
            </a:solidFill>
            <a:ln w="38100">
              <a:solidFill>
                <a:srgbClr val="393B8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dirty="0"/>
                <a:t>Ω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F02C62E-45E9-EEF3-C2C8-5C01A0D243C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812804" y="1117792"/>
              <a:ext cx="128822" cy="13933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393B8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37C3447-E7E0-A130-A545-0CBB99783D5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395468" y="1105033"/>
              <a:ext cx="128822" cy="13933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393B8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F8B2DCD-304D-710E-4343-3835AA740AE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7257" y="4195222"/>
            <a:ext cx="9178513" cy="948278"/>
            <a:chOff x="-17257" y="4195222"/>
            <a:chExt cx="9178513" cy="948278"/>
          </a:xfrm>
        </p:grpSpPr>
        <p:sp>
          <p:nvSpPr>
            <p:cNvPr id="23" name="Right Triangle 22">
              <a:extLst>
                <a:ext uri="{FF2B5EF4-FFF2-40B4-BE49-F238E27FC236}">
                  <a16:creationId xmlns:a16="http://schemas.microsoft.com/office/drawing/2014/main" id="{BC234EB6-4D6E-617A-2AD6-1BEF9D98AA2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195222"/>
              <a:ext cx="9161256" cy="933620"/>
            </a:xfrm>
            <a:prstGeom prst="rtTriangle">
              <a:avLst/>
            </a:prstGeom>
            <a:solidFill>
              <a:srgbClr val="393B8F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4" name="Right Triangle 23">
              <a:extLst>
                <a:ext uri="{FF2B5EF4-FFF2-40B4-BE49-F238E27FC236}">
                  <a16:creationId xmlns:a16="http://schemas.microsoft.com/office/drawing/2014/main" id="{416F3D85-C024-BFF1-0FA5-E533CCA294F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-17257" y="4374842"/>
              <a:ext cx="9161256" cy="768658"/>
            </a:xfrm>
            <a:prstGeom prst="rtTriangle">
              <a:avLst/>
            </a:prstGeom>
            <a:solidFill>
              <a:srgbClr val="393B8F">
                <a:alpha val="4092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5" name="Right Triangle 24">
              <a:extLst>
                <a:ext uri="{FF2B5EF4-FFF2-40B4-BE49-F238E27FC236}">
                  <a16:creationId xmlns:a16="http://schemas.microsoft.com/office/drawing/2014/main" id="{40BFC9A5-4242-D9D3-D4AB-98C7C50B8E0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523386"/>
              <a:ext cx="9161256" cy="619125"/>
            </a:xfrm>
            <a:prstGeom prst="rtTriangl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6FB424B-A001-2352-44BE-F10463A2F7A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90703" y="4646943"/>
              <a:ext cx="9973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PF Highway Gothic" panose="02000506040000020004" pitchFamily="2" charset="0"/>
                  <a:cs typeface="Arial" panose="020B0604020202020204" pitchFamily="34" charset="0"/>
                </a:rPr>
                <a:t>Allergy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8216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3D338449-ADB1-624D-4D75-A647326A436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90703" y="4646943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F Highway Gothic" panose="02000506040000020004" pitchFamily="2" charset="0"/>
                <a:cs typeface="Arial" panose="020B0604020202020204" pitchFamily="34" charset="0"/>
              </a:rPr>
              <a:t>Allergy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5621B5E-9CC6-D606-34D2-2C529310196D}"/>
              </a:ext>
            </a:extLst>
          </p:cNvPr>
          <p:cNvSpPr txBox="1"/>
          <p:nvPr/>
        </p:nvSpPr>
        <p:spPr>
          <a:xfrm>
            <a:off x="179388" y="183075"/>
            <a:ext cx="4974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venir Heavy" panose="02000503020000020003" pitchFamily="2" charset="0"/>
                <a:cs typeface="Segoe UI" panose="020B0502040204020203" pitchFamily="34" charset="0"/>
              </a:rPr>
              <a:t>Peer review process in an ART and SCIENCE</a:t>
            </a:r>
            <a:endParaRPr lang="en-CH" sz="1800" dirty="0">
              <a:solidFill>
                <a:schemeClr val="bg1"/>
              </a:solidFill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5D43F59-357C-8350-7EF0-BCCDF195A500}"/>
              </a:ext>
            </a:extLst>
          </p:cNvPr>
          <p:cNvSpPr txBox="1">
            <a:spLocks noChangeArrowheads="1"/>
          </p:cNvSpPr>
          <p:nvPr/>
        </p:nvSpPr>
        <p:spPr>
          <a:xfrm>
            <a:off x="566928" y="4108146"/>
            <a:ext cx="7145465" cy="2119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AF1B9A-5532-EDB5-689A-314D8D08CF48}"/>
              </a:ext>
            </a:extLst>
          </p:cNvPr>
          <p:cNvSpPr txBox="1"/>
          <p:nvPr/>
        </p:nvSpPr>
        <p:spPr>
          <a:xfrm>
            <a:off x="566928" y="408353"/>
            <a:ext cx="6186950" cy="36227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lnSpc>
                <a:spcPct val="150000"/>
              </a:lnSpc>
              <a:buNone/>
            </a:pPr>
            <a:r>
              <a:rPr lang="en-US" sz="1800" b="1" dirty="0">
                <a:latin typeface="Avenir Heavy" panose="02000503020000020003" pitchFamily="2" charset="0"/>
                <a:cs typeface="Calibri" panose="020F0502020204030204" pitchFamily="34" charset="0"/>
              </a:rPr>
              <a:t>Answer the following questions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when you receive an invitation to review:</a:t>
            </a:r>
          </a:p>
          <a:p>
            <a:pPr eaLnBrk="1" hangingPunct="1">
              <a:lnSpc>
                <a:spcPct val="200000"/>
              </a:lnSpc>
              <a:buNone/>
            </a:pPr>
            <a:endParaRPr lang="en-US" sz="18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285750" indent="-285750" eaLnBrk="1" hangingPunct="1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Why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should I review 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this manuscript?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Am I an expert 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in the area?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Will I be able to allocate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sufficient time 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for this review?</a:t>
            </a:r>
          </a:p>
          <a:p>
            <a:pPr marL="285750" indent="-285750" eaLnBrk="1" hangingPunct="1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Do I have any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conflict of interests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5CE57C6-105D-19BA-A4EC-60FCA307BDA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812088" y="368300"/>
            <a:ext cx="933620" cy="933620"/>
            <a:chOff x="7556164" y="227242"/>
            <a:chExt cx="1229061" cy="122906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C06A74-F017-B763-4252-88C38FFA40B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56164" y="227242"/>
              <a:ext cx="1229061" cy="1229061"/>
            </a:xfrm>
            <a:prstGeom prst="ellips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pic>
          <p:nvPicPr>
            <p:cNvPr id="15" name="Graphic 14" descr="Brainstorm outline">
              <a:extLst>
                <a:ext uri="{FF2B5EF4-FFF2-40B4-BE49-F238E27FC236}">
                  <a16:creationId xmlns:a16="http://schemas.microsoft.com/office/drawing/2014/main" id="{17BE1FC6-F4CD-9E86-AEF6-E2ED9393DA1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713494" y="392548"/>
              <a:ext cx="914400" cy="91440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C504FA2-3DE2-0795-7D19-78B3C0D3E7F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7257" y="4195222"/>
            <a:ext cx="9178513" cy="948278"/>
            <a:chOff x="-17257" y="4195222"/>
            <a:chExt cx="9178513" cy="948278"/>
          </a:xfrm>
        </p:grpSpPr>
        <p:sp>
          <p:nvSpPr>
            <p:cNvPr id="3" name="Right Triangle 2">
              <a:extLst>
                <a:ext uri="{FF2B5EF4-FFF2-40B4-BE49-F238E27FC236}">
                  <a16:creationId xmlns:a16="http://schemas.microsoft.com/office/drawing/2014/main" id="{E4141AE8-D468-7E88-1FE1-E4F2CD17C76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195222"/>
              <a:ext cx="9161256" cy="933620"/>
            </a:xfrm>
            <a:prstGeom prst="rtTriangle">
              <a:avLst/>
            </a:prstGeom>
            <a:solidFill>
              <a:srgbClr val="393B8F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694B5621-EA1D-F900-770B-76C3464FB2D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-17257" y="4374842"/>
              <a:ext cx="9161256" cy="768658"/>
            </a:xfrm>
            <a:prstGeom prst="rtTriangle">
              <a:avLst/>
            </a:prstGeom>
            <a:solidFill>
              <a:srgbClr val="393B8F">
                <a:alpha val="4092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4454FA46-6579-062D-2DE9-9BEDC36CF8A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523386"/>
              <a:ext cx="9161256" cy="619125"/>
            </a:xfrm>
            <a:prstGeom prst="rtTriangl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56A1FEB-417E-9688-D5CB-B44BE45D854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90703" y="4646943"/>
              <a:ext cx="9973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PF Highway Gothic" panose="02000506040000020004" pitchFamily="2" charset="0"/>
                  <a:cs typeface="Arial" panose="020B0604020202020204" pitchFamily="34" charset="0"/>
                </a:rPr>
                <a:t>Allergy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3054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F250F7-996E-FF09-D802-227D5A36AA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6892819" cy="565613"/>
          </a:xfrm>
          <a:prstGeom prst="rect">
            <a:avLst/>
          </a:prstGeom>
          <a:gradFill>
            <a:gsLst>
              <a:gs pos="0">
                <a:srgbClr val="6480B6">
                  <a:alpha val="0"/>
                </a:srgbClr>
              </a:gs>
              <a:gs pos="60000">
                <a:schemeClr val="accent2"/>
              </a:gs>
              <a:gs pos="100000">
                <a:srgbClr val="C8500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6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38A5E9-C79B-1CB0-55EB-9863C5339E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01923"/>
            <a:ext cx="6892819" cy="45719"/>
          </a:xfrm>
          <a:prstGeom prst="rect">
            <a:avLst/>
          </a:prstGeom>
          <a:gradFill>
            <a:gsLst>
              <a:gs pos="0">
                <a:srgbClr val="6480B6">
                  <a:alpha val="0"/>
                </a:srgbClr>
              </a:gs>
              <a:gs pos="51000">
                <a:schemeClr val="accent2"/>
              </a:gs>
              <a:gs pos="100000">
                <a:srgbClr val="C8500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6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D338449-ADB1-624D-4D75-A647326A436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90703" y="4646943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F Highway Gothic" panose="02000506040000020004" pitchFamily="2" charset="0"/>
                <a:cs typeface="Arial" panose="020B0604020202020204" pitchFamily="34" charset="0"/>
              </a:rPr>
              <a:t>Allergy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5621B5E-9CC6-D606-34D2-2C529310196D}"/>
              </a:ext>
            </a:extLst>
          </p:cNvPr>
          <p:cNvSpPr txBox="1"/>
          <p:nvPr/>
        </p:nvSpPr>
        <p:spPr>
          <a:xfrm>
            <a:off x="216384" y="100708"/>
            <a:ext cx="2124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venir Heavy" panose="02000503020000020003" pitchFamily="2" charset="0"/>
                <a:cs typeface="Segoe UI" panose="020B0502040204020203" pitchFamily="34" charset="0"/>
              </a:rPr>
              <a:t>Your review starts</a:t>
            </a:r>
            <a:endParaRPr lang="en-CH" sz="1800" dirty="0">
              <a:solidFill>
                <a:schemeClr val="bg1"/>
              </a:solidFill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5D43F59-357C-8350-7EF0-BCCDF195A500}"/>
              </a:ext>
            </a:extLst>
          </p:cNvPr>
          <p:cNvSpPr txBox="1">
            <a:spLocks noChangeArrowheads="1"/>
          </p:cNvSpPr>
          <p:nvPr/>
        </p:nvSpPr>
        <p:spPr>
          <a:xfrm>
            <a:off x="566928" y="4108146"/>
            <a:ext cx="7145465" cy="2119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AF1B9A-5532-EDB5-689A-314D8D08CF48}"/>
              </a:ext>
            </a:extLst>
          </p:cNvPr>
          <p:cNvSpPr txBox="1"/>
          <p:nvPr/>
        </p:nvSpPr>
        <p:spPr>
          <a:xfrm>
            <a:off x="2624576" y="1520597"/>
            <a:ext cx="4030272" cy="1437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i="1" dirty="0">
                <a:latin typeface="Avenir Light Oblique" panose="020B0402020203090204" pitchFamily="34" charset="77"/>
                <a:cs typeface="Calibri" panose="020F0502020204030204" pitchFamily="34" charset="0"/>
              </a:rPr>
              <a:t>Being a </a:t>
            </a:r>
            <a:r>
              <a:rPr lang="en-US" sz="20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good reviewer </a:t>
            </a:r>
            <a:r>
              <a:rPr lang="en-US" sz="2000" i="1" dirty="0">
                <a:latin typeface="Avenir Light Oblique" panose="020B0402020203090204" pitchFamily="34" charset="77"/>
                <a:cs typeface="Calibri" panose="020F0502020204030204" pitchFamily="34" charset="0"/>
              </a:rPr>
              <a:t>will help you to be a </a:t>
            </a:r>
            <a:r>
              <a:rPr lang="en-US" sz="20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good author</a:t>
            </a:r>
            <a:br>
              <a:rPr lang="en-US" sz="2000" b="1" i="1" dirty="0">
                <a:solidFill>
                  <a:schemeClr val="accent2"/>
                </a:solidFill>
                <a:latin typeface="Avenir Light Oblique" panose="020B0402020203090204" pitchFamily="34" charset="77"/>
                <a:cs typeface="Calibri" panose="020F0502020204030204" pitchFamily="34" charset="0"/>
              </a:rPr>
            </a:br>
            <a:r>
              <a:rPr lang="en-US" sz="2000" i="1" dirty="0">
                <a:latin typeface="Avenir Light Oblique" panose="020B0402020203090204" pitchFamily="34" charset="77"/>
                <a:cs typeface="Calibri" panose="020F0502020204030204" pitchFamily="34" charset="0"/>
              </a:rPr>
              <a:t>and vice versa</a:t>
            </a:r>
            <a:endParaRPr lang="en-GB" sz="2000" i="1" dirty="0">
              <a:latin typeface="Avenir Light Oblique" panose="020B0402020203090204" pitchFamily="34" charset="77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D15199-7473-C970-65D7-C592287F48F4}"/>
              </a:ext>
            </a:extLst>
          </p:cNvPr>
          <p:cNvSpPr txBox="1"/>
          <p:nvPr/>
        </p:nvSpPr>
        <p:spPr>
          <a:xfrm>
            <a:off x="2711242" y="3532347"/>
            <a:ext cx="4030271" cy="575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800" i="1" dirty="0">
                <a:solidFill>
                  <a:srgbClr val="C85001"/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Allocate sufficient time for review</a:t>
            </a:r>
            <a:endParaRPr lang="en-GB" sz="1800" i="1" dirty="0">
              <a:solidFill>
                <a:srgbClr val="C85001"/>
              </a:solidFill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12743CC-D84A-864D-D852-41A360E0BB6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811962" y="370971"/>
            <a:ext cx="933619" cy="933619"/>
            <a:chOff x="7574452" y="208954"/>
            <a:chExt cx="1229061" cy="122906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C06A74-F017-B763-4252-88C38FFA40B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74452" y="208954"/>
              <a:ext cx="1229061" cy="1229061"/>
            </a:xfrm>
            <a:prstGeom prst="ellips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pic>
          <p:nvPicPr>
            <p:cNvPr id="8" name="Graphic 7" descr="Watch with solid fill">
              <a:extLst>
                <a:ext uri="{FF2B5EF4-FFF2-40B4-BE49-F238E27FC236}">
                  <a16:creationId xmlns:a16="http://schemas.microsoft.com/office/drawing/2014/main" id="{B8898D31-4E11-AC46-DFEA-8841C739F40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713494" y="360294"/>
              <a:ext cx="914400" cy="914400"/>
            </a:xfrm>
            <a:prstGeom prst="rect">
              <a:avLst/>
            </a:prstGeom>
          </p:spPr>
        </p:pic>
      </p:grpSp>
      <p:pic>
        <p:nvPicPr>
          <p:cNvPr id="15" name="Graphic 14" descr="Hourglass 90% with solid fill">
            <a:extLst>
              <a:ext uri="{FF2B5EF4-FFF2-40B4-BE49-F238E27FC236}">
                <a16:creationId xmlns:a16="http://schemas.microsoft.com/office/drawing/2014/main" id="{64C77338-D088-5CD8-31C0-FE3837F737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57304" y="3622903"/>
            <a:ext cx="567272" cy="56727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3852134-E8F8-3F8A-035E-3F224B4B96B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7257" y="4195222"/>
            <a:ext cx="9178513" cy="948278"/>
            <a:chOff x="-17257" y="4195222"/>
            <a:chExt cx="9178513" cy="948278"/>
          </a:xfrm>
        </p:grpSpPr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D380DF74-50D7-EC3E-5025-C5E7F91078F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195222"/>
              <a:ext cx="9161256" cy="933620"/>
            </a:xfrm>
            <a:prstGeom prst="rtTriangle">
              <a:avLst/>
            </a:prstGeom>
            <a:solidFill>
              <a:srgbClr val="393B8F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B8C3A515-3A7F-A563-D124-5BAD33AE026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-17257" y="4374842"/>
              <a:ext cx="9161256" cy="768658"/>
            </a:xfrm>
            <a:prstGeom prst="rtTriangle">
              <a:avLst/>
            </a:prstGeom>
            <a:solidFill>
              <a:srgbClr val="393B8F">
                <a:alpha val="4092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DBD1832A-3139-A8C2-867A-02B6CE781D1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523386"/>
              <a:ext cx="9161256" cy="619125"/>
            </a:xfrm>
            <a:prstGeom prst="rtTriangl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0695C0-2F92-0E6D-8187-4EB253FB875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90703" y="4646943"/>
              <a:ext cx="9973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PF Highway Gothic" panose="02000506040000020004" pitchFamily="2" charset="0"/>
                  <a:cs typeface="Arial" panose="020B0604020202020204" pitchFamily="34" charset="0"/>
                </a:rPr>
                <a:t>Allergy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79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BD1468-CF2C-BD13-B7FA-2F10A55BA65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6892819" cy="565613"/>
          </a:xfrm>
          <a:prstGeom prst="rect">
            <a:avLst/>
          </a:prstGeom>
          <a:gradFill>
            <a:gsLst>
              <a:gs pos="0">
                <a:srgbClr val="6480B6">
                  <a:alpha val="0"/>
                </a:srgbClr>
              </a:gs>
              <a:gs pos="60000">
                <a:schemeClr val="accent2"/>
              </a:gs>
              <a:gs pos="100000">
                <a:srgbClr val="C8500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6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69F91B-41F7-5F07-9059-736CDF37C0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01923"/>
            <a:ext cx="6892819" cy="45719"/>
          </a:xfrm>
          <a:prstGeom prst="rect">
            <a:avLst/>
          </a:prstGeom>
          <a:gradFill>
            <a:gsLst>
              <a:gs pos="0">
                <a:srgbClr val="6480B6">
                  <a:alpha val="0"/>
                </a:srgbClr>
              </a:gs>
              <a:gs pos="51000">
                <a:schemeClr val="accent2"/>
              </a:gs>
              <a:gs pos="100000">
                <a:srgbClr val="C8500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6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D338449-ADB1-624D-4D75-A647326A436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90703" y="4646943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F Highway Gothic" panose="02000506040000020004" pitchFamily="2" charset="0"/>
                <a:cs typeface="Arial" panose="020B0604020202020204" pitchFamily="34" charset="0"/>
              </a:rPr>
              <a:t>Allergy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5621B5E-9CC6-D606-34D2-2C529310196D}"/>
              </a:ext>
            </a:extLst>
          </p:cNvPr>
          <p:cNvSpPr txBox="1"/>
          <p:nvPr/>
        </p:nvSpPr>
        <p:spPr>
          <a:xfrm>
            <a:off x="179388" y="109189"/>
            <a:ext cx="5305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venir Heavy" panose="02000503020000020003" pitchFamily="2" charset="0"/>
                <a:cs typeface="Segoe UI" panose="020B0502040204020203" pitchFamily="34" charset="0"/>
              </a:rPr>
              <a:t>GENERAL POINTS: Is the study of good quality</a:t>
            </a:r>
            <a:endParaRPr lang="en-CH" sz="1800" dirty="0">
              <a:solidFill>
                <a:schemeClr val="bg1"/>
              </a:solidFill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5D43F59-357C-8350-7EF0-BCCDF195A500}"/>
              </a:ext>
            </a:extLst>
          </p:cNvPr>
          <p:cNvSpPr txBox="1">
            <a:spLocks noChangeArrowheads="1"/>
          </p:cNvSpPr>
          <p:nvPr/>
        </p:nvSpPr>
        <p:spPr>
          <a:xfrm>
            <a:off x="566928" y="4108146"/>
            <a:ext cx="7145465" cy="2119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AF1B9A-5532-EDB5-689A-314D8D08CF48}"/>
              </a:ext>
            </a:extLst>
          </p:cNvPr>
          <p:cNvSpPr txBox="1"/>
          <p:nvPr/>
        </p:nvSpPr>
        <p:spPr>
          <a:xfrm>
            <a:off x="250825" y="1395099"/>
            <a:ext cx="8791125" cy="30133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Does</a:t>
            </a: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 it have proper </a:t>
            </a:r>
            <a:r>
              <a:rPr lang="en-GB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ethical guarantees</a:t>
            </a: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?</a:t>
            </a:r>
          </a:p>
          <a:p>
            <a:pPr marL="285750" indent="-285750">
              <a:lnSpc>
                <a:spcPct val="2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Are the methods and their </a:t>
            </a:r>
            <a:r>
              <a:rPr lang="en-GB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reproducibility</a:t>
            </a: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 stated clearly?</a:t>
            </a:r>
          </a:p>
          <a:p>
            <a:pPr marL="285750" indent="-285750">
              <a:lnSpc>
                <a:spcPct val="2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Are the </a:t>
            </a:r>
            <a:r>
              <a:rPr lang="en-GB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methods</a:t>
            </a: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 suitable for the problem being investigated?</a:t>
            </a:r>
          </a:p>
          <a:p>
            <a:pPr marL="285750" indent="-285750">
              <a:lnSpc>
                <a:spcPct val="2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Are there enough </a:t>
            </a:r>
            <a:r>
              <a:rPr lang="en-GB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numbers of patients/experiments </a:t>
            </a: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to draw clear conclusions? </a:t>
            </a:r>
          </a:p>
          <a:p>
            <a:pPr marL="285750" indent="-285750"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800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EFFED4A-EF53-8F2A-64DB-F01C3C98FC9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819030" y="368300"/>
            <a:ext cx="933620" cy="933620"/>
            <a:chOff x="7556164" y="227242"/>
            <a:chExt cx="1229061" cy="122906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C06A74-F017-B763-4252-88C38FFA40B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56164" y="227242"/>
              <a:ext cx="1229061" cy="1229061"/>
            </a:xfrm>
            <a:prstGeom prst="ellips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pic>
          <p:nvPicPr>
            <p:cNvPr id="4" name="Graphic 3" descr="Clipboard Badge with solid fill">
              <a:extLst>
                <a:ext uri="{FF2B5EF4-FFF2-40B4-BE49-F238E27FC236}">
                  <a16:creationId xmlns:a16="http://schemas.microsoft.com/office/drawing/2014/main" id="{95828779-F587-B0E2-2ED5-D95F3DAAA71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699207" y="392548"/>
              <a:ext cx="914400" cy="9144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B4AF204-43F8-FD49-954C-BF9940D14AB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7257" y="4195222"/>
            <a:ext cx="9178513" cy="948278"/>
            <a:chOff x="-17257" y="4195222"/>
            <a:chExt cx="9178513" cy="948278"/>
          </a:xfrm>
        </p:grpSpPr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50CE3AA8-074A-E72B-A61D-20DA1F8516E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195222"/>
              <a:ext cx="9161256" cy="933620"/>
            </a:xfrm>
            <a:prstGeom prst="rtTriangle">
              <a:avLst/>
            </a:prstGeom>
            <a:solidFill>
              <a:srgbClr val="393B8F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61F7D246-03A2-8622-C6B9-F5CBF53F7D7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-17257" y="4374842"/>
              <a:ext cx="9161256" cy="768658"/>
            </a:xfrm>
            <a:prstGeom prst="rtTriangle">
              <a:avLst/>
            </a:prstGeom>
            <a:solidFill>
              <a:srgbClr val="393B8F">
                <a:alpha val="4092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F8D95D68-DDC7-3C50-AEF8-478ACAC546D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523386"/>
              <a:ext cx="9161256" cy="619125"/>
            </a:xfrm>
            <a:prstGeom prst="rtTriangl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0CF3700-1714-A0D0-D145-7DBFAB73975A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90703" y="4646943"/>
              <a:ext cx="9973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PF Highway Gothic" panose="02000506040000020004" pitchFamily="2" charset="0"/>
                  <a:cs typeface="Arial" panose="020B0604020202020204" pitchFamily="34" charset="0"/>
                </a:rPr>
                <a:t>Allergy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5821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B6FE0D8-0BF0-40B9-72D3-A265F9F460B8}"/>
              </a:ext>
            </a:extLst>
          </p:cNvPr>
          <p:cNvGrpSpPr>
            <a:grpSpLocks/>
          </p:cNvGrpSpPr>
          <p:nvPr/>
        </p:nvGrpSpPr>
        <p:grpSpPr>
          <a:xfrm>
            <a:off x="0" y="0"/>
            <a:ext cx="6892819" cy="647642"/>
            <a:chOff x="0" y="0"/>
            <a:chExt cx="6892819" cy="64764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4F8DDB7-6624-8C5C-4633-6953D6FFB8FD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6892819" cy="565613"/>
            </a:xfrm>
            <a:prstGeom prst="rect">
              <a:avLst/>
            </a:prstGeom>
            <a:gradFill>
              <a:gsLst>
                <a:gs pos="0">
                  <a:srgbClr val="6480B6">
                    <a:alpha val="0"/>
                  </a:srgbClr>
                </a:gs>
                <a:gs pos="60000">
                  <a:schemeClr val="accent2"/>
                </a:gs>
                <a:gs pos="100000">
                  <a:srgbClr val="C8500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1F7CA7C-E084-3B8F-CBBD-4BFD777DADB3}"/>
                </a:ext>
              </a:extLst>
            </p:cNvPr>
            <p:cNvSpPr>
              <a:spLocks/>
            </p:cNvSpPr>
            <p:nvPr/>
          </p:nvSpPr>
          <p:spPr>
            <a:xfrm>
              <a:off x="0" y="601923"/>
              <a:ext cx="6892819" cy="45719"/>
            </a:xfrm>
            <a:prstGeom prst="rect">
              <a:avLst/>
            </a:prstGeom>
            <a:gradFill>
              <a:gsLst>
                <a:gs pos="0">
                  <a:srgbClr val="6480B6">
                    <a:alpha val="0"/>
                  </a:srgbClr>
                </a:gs>
                <a:gs pos="51000">
                  <a:schemeClr val="accent2"/>
                </a:gs>
                <a:gs pos="100000">
                  <a:srgbClr val="C8500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D338449-ADB1-624D-4D75-A647326A436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90703" y="4646943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F Highway Gothic" panose="02000506040000020004" pitchFamily="2" charset="0"/>
                <a:cs typeface="Arial" panose="020B0604020202020204" pitchFamily="34" charset="0"/>
              </a:rPr>
              <a:t>Allergy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5621B5E-9CC6-D606-34D2-2C529310196D}"/>
              </a:ext>
            </a:extLst>
          </p:cNvPr>
          <p:cNvSpPr txBox="1"/>
          <p:nvPr/>
        </p:nvSpPr>
        <p:spPr>
          <a:xfrm>
            <a:off x="179388" y="111824"/>
            <a:ext cx="5729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venir Heavy" panose="02000503020000020003" pitchFamily="2" charset="0"/>
                <a:cs typeface="Segoe UI" panose="020B0502040204020203" pitchFamily="34" charset="0"/>
              </a:rPr>
              <a:t>GENERAL POINTS: Is there a clear hypothesis/aim?</a:t>
            </a:r>
            <a:endParaRPr lang="en-CH" sz="1800" dirty="0">
              <a:solidFill>
                <a:schemeClr val="bg1"/>
              </a:solidFill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5D43F59-357C-8350-7EF0-BCCDF195A500}"/>
              </a:ext>
            </a:extLst>
          </p:cNvPr>
          <p:cNvSpPr txBox="1">
            <a:spLocks noChangeArrowheads="1"/>
          </p:cNvSpPr>
          <p:nvPr/>
        </p:nvSpPr>
        <p:spPr>
          <a:xfrm>
            <a:off x="566928" y="4108146"/>
            <a:ext cx="7145465" cy="2119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AF1B9A-5532-EDB5-689A-314D8D08CF48}"/>
              </a:ext>
            </a:extLst>
          </p:cNvPr>
          <p:cNvSpPr txBox="1"/>
          <p:nvPr/>
        </p:nvSpPr>
        <p:spPr>
          <a:xfrm>
            <a:off x="566928" y="1456303"/>
            <a:ext cx="4684616" cy="2237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This should be stated in the abstract</a:t>
            </a:r>
          </a:p>
          <a:p>
            <a:pPr marL="285750" indent="-285750"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Justified in the introduction</a:t>
            </a:r>
          </a:p>
          <a:p>
            <a:pPr marL="285750" indent="-285750"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Established before results are mentioned</a:t>
            </a:r>
          </a:p>
          <a:p>
            <a:pPr marL="285750" indent="-285750"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Investigated with suitable methods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84BAE1A-DBD7-FF7E-760F-8542F4D9BD9F}"/>
              </a:ext>
            </a:extLst>
          </p:cNvPr>
          <p:cNvGrpSpPr/>
          <p:nvPr/>
        </p:nvGrpSpPr>
        <p:grpSpPr>
          <a:xfrm>
            <a:off x="7812087" y="368299"/>
            <a:ext cx="933619" cy="933619"/>
            <a:chOff x="7556164" y="227242"/>
            <a:chExt cx="1229061" cy="122906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C06A74-F017-B763-4252-88C38FFA40B5}"/>
                </a:ext>
              </a:extLst>
            </p:cNvPr>
            <p:cNvSpPr/>
            <p:nvPr/>
          </p:nvSpPr>
          <p:spPr>
            <a:xfrm>
              <a:off x="7556164" y="227242"/>
              <a:ext cx="1229061" cy="1229061"/>
            </a:xfrm>
            <a:prstGeom prst="ellips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pic>
          <p:nvPicPr>
            <p:cNvPr id="3" name="Graphic 2" descr="Target with solid fill">
              <a:extLst>
                <a:ext uri="{FF2B5EF4-FFF2-40B4-BE49-F238E27FC236}">
                  <a16:creationId xmlns:a16="http://schemas.microsoft.com/office/drawing/2014/main" id="{40F8AED1-CEBB-B47F-19AE-3D3DDF529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713494" y="384572"/>
              <a:ext cx="914400" cy="9144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283B904-379A-819D-BE7D-BD204BAE861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7257" y="4195222"/>
            <a:ext cx="9178513" cy="948278"/>
            <a:chOff x="-17257" y="4195222"/>
            <a:chExt cx="9178513" cy="948278"/>
          </a:xfrm>
        </p:grpSpPr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C4845436-233E-F8B8-0271-8485336A893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195222"/>
              <a:ext cx="9161256" cy="933620"/>
            </a:xfrm>
            <a:prstGeom prst="rtTriangle">
              <a:avLst/>
            </a:prstGeom>
            <a:solidFill>
              <a:srgbClr val="393B8F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B1E49341-9B97-7573-4824-9547116E8B6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-17257" y="4374842"/>
              <a:ext cx="9161256" cy="768658"/>
            </a:xfrm>
            <a:prstGeom prst="rtTriangle">
              <a:avLst/>
            </a:prstGeom>
            <a:solidFill>
              <a:srgbClr val="393B8F">
                <a:alpha val="4092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FC74B202-0A45-564E-2F0F-17B17DF41E6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523386"/>
              <a:ext cx="9161256" cy="619125"/>
            </a:xfrm>
            <a:prstGeom prst="rtTriangl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C3344BF-8C56-5502-766F-117F528B6D7A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90703" y="4646943"/>
              <a:ext cx="9973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PF Highway Gothic" panose="02000506040000020004" pitchFamily="2" charset="0"/>
                  <a:cs typeface="Arial" panose="020B0604020202020204" pitchFamily="34" charset="0"/>
                </a:rPr>
                <a:t>Allergy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88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3065C53-8B7B-B7B2-ACA2-174D6FE7B23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6892819" cy="647642"/>
            <a:chOff x="0" y="0"/>
            <a:chExt cx="6892819" cy="64764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6CCCCB2-C74C-97C5-DDC6-18F51030EE3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892819" cy="565613"/>
            </a:xfrm>
            <a:prstGeom prst="rect">
              <a:avLst/>
            </a:prstGeom>
            <a:gradFill>
              <a:gsLst>
                <a:gs pos="0">
                  <a:srgbClr val="6480B6">
                    <a:alpha val="0"/>
                  </a:srgbClr>
                </a:gs>
                <a:gs pos="60000">
                  <a:schemeClr val="accent2"/>
                </a:gs>
                <a:gs pos="100000">
                  <a:srgbClr val="C8500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0AF1F61-DEEE-0DBE-3654-615F6E66C76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01923"/>
              <a:ext cx="6892819" cy="45719"/>
            </a:xfrm>
            <a:prstGeom prst="rect">
              <a:avLst/>
            </a:prstGeom>
            <a:gradFill>
              <a:gsLst>
                <a:gs pos="0">
                  <a:srgbClr val="6480B6">
                    <a:alpha val="0"/>
                  </a:srgbClr>
                </a:gs>
                <a:gs pos="51000">
                  <a:schemeClr val="accent2"/>
                </a:gs>
                <a:gs pos="100000">
                  <a:srgbClr val="C8500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D338449-ADB1-624D-4D75-A647326A436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90703" y="4646943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F Highway Gothic" panose="02000506040000020004" pitchFamily="2" charset="0"/>
                <a:cs typeface="Arial" panose="020B0604020202020204" pitchFamily="34" charset="0"/>
              </a:rPr>
              <a:t>Allergy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5621B5E-9CC6-D606-34D2-2C529310196D}"/>
              </a:ext>
            </a:extLst>
          </p:cNvPr>
          <p:cNvSpPr txBox="1"/>
          <p:nvPr/>
        </p:nvSpPr>
        <p:spPr>
          <a:xfrm>
            <a:off x="179388" y="111825"/>
            <a:ext cx="4526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venir Heavy" panose="02000503020000020003" pitchFamily="2" charset="0"/>
                <a:cs typeface="Segoe UI" panose="020B0502040204020203" pitchFamily="34" charset="0"/>
              </a:rPr>
              <a:t>QUESTIONS TO ADDRESS: Introduction</a:t>
            </a:r>
            <a:endParaRPr lang="en-CH" sz="1800" dirty="0">
              <a:solidFill>
                <a:schemeClr val="bg1"/>
              </a:solidFill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5D43F59-357C-8350-7EF0-BCCDF195A500}"/>
              </a:ext>
            </a:extLst>
          </p:cNvPr>
          <p:cNvSpPr txBox="1">
            <a:spLocks noChangeArrowheads="1"/>
          </p:cNvSpPr>
          <p:nvPr/>
        </p:nvSpPr>
        <p:spPr>
          <a:xfrm>
            <a:off x="566928" y="4108146"/>
            <a:ext cx="7145465" cy="2119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AF1B9A-5532-EDB5-689A-314D8D08CF48}"/>
              </a:ext>
            </a:extLst>
          </p:cNvPr>
          <p:cNvSpPr txBox="1"/>
          <p:nvPr/>
        </p:nvSpPr>
        <p:spPr>
          <a:xfrm>
            <a:off x="497522" y="1125478"/>
            <a:ext cx="7204152" cy="42321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pl-PL" sz="1800" dirty="0" err="1">
                <a:latin typeface="Avenir Book" panose="02000503020000020003" pitchFamily="2" charset="0"/>
                <a:cs typeface="Calibri" panose="020F0502020204030204" pitchFamily="34" charset="0"/>
              </a:rPr>
              <a:t>Is</a:t>
            </a:r>
            <a:r>
              <a:rPr lang="pl-PL" sz="1800" dirty="0">
                <a:latin typeface="Avenir Book" panose="02000503020000020003" pitchFamily="2" charset="0"/>
                <a:cs typeface="Calibri" panose="020F0502020204030204" pitchFamily="34" charset="0"/>
              </a:rPr>
              <a:t> the </a:t>
            </a:r>
            <a:r>
              <a:rPr lang="pl-PL" sz="1800" b="1" dirty="0" err="1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hypothesis</a:t>
            </a:r>
            <a:r>
              <a:rPr lang="pl-PL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 and </a:t>
            </a:r>
            <a:r>
              <a:rPr lang="pl-PL" sz="1800" b="1" dirty="0" err="1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aim</a:t>
            </a:r>
            <a:r>
              <a:rPr lang="pl-PL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 </a:t>
            </a:r>
            <a:r>
              <a:rPr lang="pl-PL" sz="1800" dirty="0">
                <a:latin typeface="Avenir Book" panose="02000503020000020003" pitchFamily="2" charset="0"/>
                <a:cs typeface="Calibri" panose="020F0502020204030204" pitchFamily="34" charset="0"/>
              </a:rPr>
              <a:t>of the </a:t>
            </a:r>
            <a:r>
              <a:rPr lang="pl-PL" sz="1800" dirty="0" err="1">
                <a:latin typeface="Avenir Book" panose="02000503020000020003" pitchFamily="2" charset="0"/>
                <a:cs typeface="Calibri" panose="020F0502020204030204" pitchFamily="34" charset="0"/>
              </a:rPr>
              <a:t>study</a:t>
            </a:r>
            <a:r>
              <a:rPr lang="pl-PL" sz="1800" dirty="0">
                <a:latin typeface="Avenir Book" panose="02000503020000020003" pitchFamily="2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latin typeface="Avenir Book" panose="02000503020000020003" pitchFamily="2" charset="0"/>
                <a:cs typeface="Calibri" panose="020F0502020204030204" pitchFamily="34" charset="0"/>
              </a:rPr>
              <a:t>appropriately</a:t>
            </a:r>
            <a:r>
              <a:rPr lang="pl-PL" sz="1800" dirty="0">
                <a:latin typeface="Avenir Book" panose="02000503020000020003" pitchFamily="2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latin typeface="Avenir Book" panose="02000503020000020003" pitchFamily="2" charset="0"/>
                <a:cs typeface="Calibri" panose="020F0502020204030204" pitchFamily="34" charset="0"/>
              </a:rPr>
              <a:t>introduced</a:t>
            </a: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?</a:t>
            </a:r>
          </a:p>
          <a:p>
            <a:pPr marL="285750" indent="-285750">
              <a:lnSpc>
                <a:spcPct val="2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Is the </a:t>
            </a:r>
            <a:r>
              <a:rPr lang="en-GB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background information </a:t>
            </a: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nicely introduced?</a:t>
            </a:r>
          </a:p>
          <a:p>
            <a:pPr marL="285750" indent="-285750">
              <a:lnSpc>
                <a:spcPct val="2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Are the </a:t>
            </a:r>
            <a:r>
              <a:rPr lang="en-GB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references</a:t>
            </a: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 up to date?</a:t>
            </a:r>
          </a:p>
          <a:p>
            <a:pPr marL="285750" indent="-285750">
              <a:lnSpc>
                <a:spcPct val="2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Is there any </a:t>
            </a:r>
            <a:r>
              <a:rPr lang="en-GB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unnecessary information</a:t>
            </a: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? </a:t>
            </a:r>
          </a:p>
          <a:p>
            <a:pPr marL="285750" indent="-285750">
              <a:lnSpc>
                <a:spcPct val="220000"/>
              </a:lnSpc>
              <a:buFont typeface="Wingdings" pitchFamily="2" charset="2"/>
              <a:buChar char="§"/>
            </a:pP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Are there any </a:t>
            </a:r>
            <a:r>
              <a:rPr lang="en-GB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biases</a:t>
            </a: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 that may mislead the reader?</a:t>
            </a:r>
          </a:p>
          <a:p>
            <a:pPr marL="285750" indent="-285750">
              <a:lnSpc>
                <a:spcPct val="2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8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285750" indent="-285750"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800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EAAE715-7ED4-2710-C2E3-28909AD8EDC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812088" y="368300"/>
            <a:ext cx="933620" cy="933620"/>
            <a:chOff x="7556164" y="227242"/>
            <a:chExt cx="1229061" cy="122906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C06A74-F017-B763-4252-88C38FFA40B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56164" y="227242"/>
              <a:ext cx="1229061" cy="1229061"/>
            </a:xfrm>
            <a:prstGeom prst="ellips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pic>
          <p:nvPicPr>
            <p:cNvPr id="5" name="Graphic 4" descr="Play with solid fill">
              <a:extLst>
                <a:ext uri="{FF2B5EF4-FFF2-40B4-BE49-F238E27FC236}">
                  <a16:creationId xmlns:a16="http://schemas.microsoft.com/office/drawing/2014/main" id="{74B12D8E-CA9E-69F2-9D47-C01DC55420A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65755" y="447412"/>
              <a:ext cx="780723" cy="78072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3811623-63D8-E38D-D23F-D3E7A1FC853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7257" y="4195222"/>
            <a:ext cx="9178513" cy="948278"/>
            <a:chOff x="-17257" y="4195222"/>
            <a:chExt cx="9178513" cy="948278"/>
          </a:xfrm>
        </p:grpSpPr>
        <p:sp>
          <p:nvSpPr>
            <p:cNvPr id="3" name="Right Triangle 2">
              <a:extLst>
                <a:ext uri="{FF2B5EF4-FFF2-40B4-BE49-F238E27FC236}">
                  <a16:creationId xmlns:a16="http://schemas.microsoft.com/office/drawing/2014/main" id="{1B2381E5-6C06-B908-88B6-A6D1361F8FB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195222"/>
              <a:ext cx="9161256" cy="933620"/>
            </a:xfrm>
            <a:prstGeom prst="rtTriangle">
              <a:avLst/>
            </a:prstGeom>
            <a:solidFill>
              <a:srgbClr val="393B8F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0B4B3AFC-B451-58B1-E081-B307DF694C6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-17257" y="4374842"/>
              <a:ext cx="9161256" cy="768658"/>
            </a:xfrm>
            <a:prstGeom prst="rtTriangle">
              <a:avLst/>
            </a:prstGeom>
            <a:solidFill>
              <a:srgbClr val="393B8F">
                <a:alpha val="4092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BA8E591A-11C4-EAA1-A1D3-D6900AE3FA6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523386"/>
              <a:ext cx="9161256" cy="619125"/>
            </a:xfrm>
            <a:prstGeom prst="rtTriangl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7FDA0CC-9034-F2BE-833F-7AF29C7385E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90703" y="4646943"/>
              <a:ext cx="9973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PF Highway Gothic" panose="02000506040000020004" pitchFamily="2" charset="0"/>
                  <a:cs typeface="Arial" panose="020B0604020202020204" pitchFamily="34" charset="0"/>
                </a:rPr>
                <a:t>Allergy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2351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CA1FE95-FE72-0A64-378C-28F39E941C8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6892819" cy="647642"/>
            <a:chOff x="0" y="0"/>
            <a:chExt cx="6892819" cy="64764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97CD4C9-E1A3-2C58-883F-23DB27BDA0B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892819" cy="565613"/>
            </a:xfrm>
            <a:prstGeom prst="rect">
              <a:avLst/>
            </a:prstGeom>
            <a:gradFill>
              <a:gsLst>
                <a:gs pos="0">
                  <a:srgbClr val="6480B6">
                    <a:alpha val="0"/>
                  </a:srgbClr>
                </a:gs>
                <a:gs pos="60000">
                  <a:schemeClr val="accent2"/>
                </a:gs>
                <a:gs pos="100000">
                  <a:srgbClr val="C8500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32B36EC-EA49-F396-5055-07686FFA39C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01923"/>
              <a:ext cx="6892819" cy="45719"/>
            </a:xfrm>
            <a:prstGeom prst="rect">
              <a:avLst/>
            </a:prstGeom>
            <a:gradFill>
              <a:gsLst>
                <a:gs pos="0">
                  <a:srgbClr val="6480B6">
                    <a:alpha val="0"/>
                  </a:srgbClr>
                </a:gs>
                <a:gs pos="51000">
                  <a:schemeClr val="accent2"/>
                </a:gs>
                <a:gs pos="100000">
                  <a:srgbClr val="C8500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D338449-ADB1-624D-4D75-A647326A436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90703" y="4646943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F Highway Gothic" panose="02000506040000020004" pitchFamily="2" charset="0"/>
                <a:cs typeface="Arial" panose="020B0604020202020204" pitchFamily="34" charset="0"/>
              </a:rPr>
              <a:t>Allergy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5621B5E-9CC6-D606-34D2-2C529310196D}"/>
              </a:ext>
            </a:extLst>
          </p:cNvPr>
          <p:cNvSpPr txBox="1"/>
          <p:nvPr/>
        </p:nvSpPr>
        <p:spPr>
          <a:xfrm>
            <a:off x="171797" y="106815"/>
            <a:ext cx="415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venir Heavy" panose="02000503020000020003" pitchFamily="2" charset="0"/>
                <a:cs typeface="Segoe UI" panose="020B0502040204020203" pitchFamily="34" charset="0"/>
              </a:rPr>
              <a:t>QUESTIONS TO ADDRESS: Methods</a:t>
            </a:r>
            <a:endParaRPr lang="en-CH" sz="1800" dirty="0">
              <a:solidFill>
                <a:schemeClr val="bg1"/>
              </a:solidFill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5D43F59-357C-8350-7EF0-BCCDF195A500}"/>
              </a:ext>
            </a:extLst>
          </p:cNvPr>
          <p:cNvSpPr txBox="1">
            <a:spLocks noChangeArrowheads="1"/>
          </p:cNvSpPr>
          <p:nvPr/>
        </p:nvSpPr>
        <p:spPr>
          <a:xfrm>
            <a:off x="566928" y="4108146"/>
            <a:ext cx="7145465" cy="2119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67C2EBE-A8DC-B5C9-E9D6-6EFD4648FE87}"/>
              </a:ext>
            </a:extLst>
          </p:cNvPr>
          <p:cNvGrpSpPr/>
          <p:nvPr/>
        </p:nvGrpSpPr>
        <p:grpSpPr>
          <a:xfrm>
            <a:off x="7812088" y="368300"/>
            <a:ext cx="933620" cy="933620"/>
            <a:chOff x="7556164" y="227242"/>
            <a:chExt cx="1229061" cy="122906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C06A74-F017-B763-4252-88C38FFA40B5}"/>
                </a:ext>
              </a:extLst>
            </p:cNvPr>
            <p:cNvSpPr/>
            <p:nvPr/>
          </p:nvSpPr>
          <p:spPr>
            <a:xfrm>
              <a:off x="7556164" y="227242"/>
              <a:ext cx="1229061" cy="1229061"/>
            </a:xfrm>
            <a:prstGeom prst="ellips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pic>
          <p:nvPicPr>
            <p:cNvPr id="3" name="Graphic 2" descr="Microscope with solid fill">
              <a:extLst>
                <a:ext uri="{FF2B5EF4-FFF2-40B4-BE49-F238E27FC236}">
                  <a16:creationId xmlns:a16="http://schemas.microsoft.com/office/drawing/2014/main" id="{06EB8AEE-4E8D-3FFD-690D-031ACD93C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659444" y="336984"/>
              <a:ext cx="914400" cy="914400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F8CD8DF6-5704-9D25-0362-D6E5C39FC8E3}"/>
              </a:ext>
            </a:extLst>
          </p:cNvPr>
          <p:cNvSpPr txBox="1">
            <a:spLocks noChangeArrowheads="1"/>
          </p:cNvSpPr>
          <p:nvPr/>
        </p:nvSpPr>
        <p:spPr>
          <a:xfrm>
            <a:off x="562780" y="745233"/>
            <a:ext cx="8177995" cy="305910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350" indent="-13335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800" b="1" dirty="0">
                <a:latin typeface="Avenir Heavy" panose="02000503020000020003" pitchFamily="2" charset="0"/>
                <a:cs typeface="Calibri" panose="020F0502020204030204" pitchFamily="34" charset="0"/>
              </a:rPr>
              <a:t>Technical aspects</a:t>
            </a:r>
          </a:p>
          <a:p>
            <a:pPr marL="419100" lvl="3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Are the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methods</a:t>
            </a:r>
            <a:r>
              <a:rPr lang="en-US" sz="1800" b="1" dirty="0">
                <a:latin typeface="Avenir Book" panose="02000503020000020003" pitchFamily="2" charset="0"/>
                <a:cs typeface="Calibri" panose="020F0502020204030204" pitchFamily="34" charset="0"/>
              </a:rPr>
              <a:t> correctly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described 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and performed?</a:t>
            </a:r>
          </a:p>
          <a:p>
            <a:pPr marL="419100" lvl="3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Are the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number of subjects/experiments sufficient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? </a:t>
            </a:r>
          </a:p>
          <a:p>
            <a:pPr marL="419100" lvl="3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Are</a:t>
            </a:r>
            <a:r>
              <a:rPr lang="en-US" sz="1800" dirty="0">
                <a:solidFill>
                  <a:schemeClr val="accent2"/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appropriate</a:t>
            </a:r>
            <a:r>
              <a:rPr lang="en-US" sz="1800" dirty="0">
                <a:solidFill>
                  <a:schemeClr val="accent2"/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positive/negative/disease/tissue </a:t>
            </a:r>
            <a:r>
              <a:rPr lang="en-US" sz="1800" b="1" dirty="0">
                <a:solidFill>
                  <a:schemeClr val="accent2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controls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 used?</a:t>
            </a:r>
          </a:p>
          <a:p>
            <a:pPr marL="419100" lvl="3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Is the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methodology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 used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up-to-date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?</a:t>
            </a:r>
          </a:p>
          <a:p>
            <a:pPr marL="419100" lvl="3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Are the main findings supported by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other methods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?</a:t>
            </a:r>
          </a:p>
          <a:p>
            <a:pPr marL="419100" lvl="3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Is there any risk that impure or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contaminated reagents 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have been used?</a:t>
            </a:r>
          </a:p>
          <a:p>
            <a:pPr marL="419100" lvl="3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Is the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dose of reagents 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and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time of analysis 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appropriate?</a:t>
            </a:r>
            <a:endParaRPr lang="en-US" sz="1800" dirty="0">
              <a:latin typeface="Avenir Book" panose="02000503020000020003" pitchFamily="2" charset="0"/>
            </a:endParaRPr>
          </a:p>
          <a:p>
            <a:pPr lvl="3">
              <a:lnSpc>
                <a:spcPct val="150000"/>
              </a:lnSpc>
            </a:pPr>
            <a:endParaRPr lang="en-US" sz="1800" dirty="0">
              <a:latin typeface="Avenir Book" panose="02000503020000020003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E305279-25BA-512D-49BC-5B2DBC19825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7257" y="4195222"/>
            <a:ext cx="9178513" cy="948278"/>
            <a:chOff x="-17257" y="4195222"/>
            <a:chExt cx="9178513" cy="948278"/>
          </a:xfrm>
        </p:grpSpPr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5C2DFC80-7C08-7B0F-D937-A7B06DAC5C5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195222"/>
              <a:ext cx="9161256" cy="933620"/>
            </a:xfrm>
            <a:prstGeom prst="rtTriangle">
              <a:avLst/>
            </a:prstGeom>
            <a:solidFill>
              <a:srgbClr val="393B8F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F00053A6-B8BD-0625-69CC-A5CDEF90426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-17257" y="4374842"/>
              <a:ext cx="9161256" cy="768658"/>
            </a:xfrm>
            <a:prstGeom prst="rtTriangle">
              <a:avLst/>
            </a:prstGeom>
            <a:solidFill>
              <a:srgbClr val="393B8F">
                <a:alpha val="4092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726207B6-DAE7-6CFE-9A37-AD9CAEA8AE2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523386"/>
              <a:ext cx="9161256" cy="619125"/>
            </a:xfrm>
            <a:prstGeom prst="rtTriangl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E0D04D1-36E1-30B7-3D51-1CA12F89C4A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90703" y="4646943"/>
              <a:ext cx="9973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PF Highway Gothic" panose="02000506040000020004" pitchFamily="2" charset="0"/>
                  <a:cs typeface="Arial" panose="020B0604020202020204" pitchFamily="34" charset="0"/>
                </a:rPr>
                <a:t>Allergy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4689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588B6E6-0F93-ED44-A091-6FAE57BE917F}">
  <we:reference id="e849ddb8-6bbd-4833-bd4b-59030099d63e" version="1.0.0.0" store="EXCatalog" storeType="EXCatalog"/>
  <we:alternateReferences>
    <we:reference id="WA200000113" version="1.0.0.0" store="de-CH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1194</Words>
  <Application>Microsoft Office PowerPoint</Application>
  <PresentationFormat>On-screen Show (16:9)</PresentationFormat>
  <Paragraphs>196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Avenir Book</vt:lpstr>
      <vt:lpstr>Avenir Heavy</vt:lpstr>
      <vt:lpstr>Avenir Heavy Oblique</vt:lpstr>
      <vt:lpstr>Avenir Light Oblique</vt:lpstr>
      <vt:lpstr>Calibri</vt:lpstr>
      <vt:lpstr>Calibri Light</vt:lpstr>
      <vt:lpstr>PF Highway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Alberch</dc:creator>
  <cp:lastModifiedBy>Rüya Kilic</cp:lastModifiedBy>
  <cp:revision>207</cp:revision>
  <cp:lastPrinted>2023-06-01T07:43:04Z</cp:lastPrinted>
  <dcterms:created xsi:type="dcterms:W3CDTF">2019-05-23T15:43:09Z</dcterms:created>
  <dcterms:modified xsi:type="dcterms:W3CDTF">2025-11-19T19:19:54Z</dcterms:modified>
</cp:coreProperties>
</file>